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409622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998971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2450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1237178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44766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3723671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1733436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2742662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22379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1CAEF-F1A7-4391-9045-1D35AB63E71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3909302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A1CAEF-F1A7-4391-9045-1D35AB63E71C}"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164500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A1CAEF-F1A7-4391-9045-1D35AB63E71C}"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3403052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A1CAEF-F1A7-4391-9045-1D35AB63E71C}"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2831868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1CAEF-F1A7-4391-9045-1D35AB63E71C}"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504333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A1CAEF-F1A7-4391-9045-1D35AB63E71C}"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183571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A1CAEF-F1A7-4391-9045-1D35AB63E71C}"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07E39-B9DF-4364-BB85-E49F05CF6736}" type="slidenum">
              <a:rPr lang="en-US" smtClean="0"/>
              <a:t>‹#›</a:t>
            </a:fld>
            <a:endParaRPr lang="en-US"/>
          </a:p>
        </p:txBody>
      </p:sp>
    </p:spTree>
    <p:extLst>
      <p:ext uri="{BB962C8B-B14F-4D97-AF65-F5344CB8AC3E}">
        <p14:creationId xmlns:p14="http://schemas.microsoft.com/office/powerpoint/2010/main" val="295870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A1CAEF-F1A7-4391-9045-1D35AB63E71C}" type="datetimeFigureOut">
              <a:rPr lang="en-US" smtClean="0"/>
              <a:t>11/13/2023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B07E39-B9DF-4364-BB85-E49F05CF6736}" type="slidenum">
              <a:rPr lang="en-US" smtClean="0"/>
              <a:t>‹#›</a:t>
            </a:fld>
            <a:endParaRPr lang="en-US"/>
          </a:p>
        </p:txBody>
      </p:sp>
    </p:spTree>
    <p:extLst>
      <p:ext uri="{BB962C8B-B14F-4D97-AF65-F5344CB8AC3E}">
        <p14:creationId xmlns:p14="http://schemas.microsoft.com/office/powerpoint/2010/main" val="823110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838200" y="365124"/>
            <a:ext cx="10515600" cy="2682875"/>
          </a:xfrm>
        </p:spPr>
        <p:txBody>
          <a:bodyPr>
            <a:normAutofit/>
          </a:bodyPr>
          <a:lstStyle/>
          <a:p>
            <a:pPr algn="ctr"/>
            <a:r>
              <a:rPr lang="en-GB" sz="2000" b="1" dirty="0" smtClean="0">
                <a:latin typeface="Tahoma" panose="020B0604030504040204" pitchFamily="34" charset="0"/>
                <a:ea typeface="Tahoma" panose="020B0604030504040204" pitchFamily="34" charset="0"/>
                <a:cs typeface="Tahoma" panose="020B0604030504040204" pitchFamily="34" charset="0"/>
              </a:rPr>
              <a:t/>
            </a:r>
            <a:br>
              <a:rPr lang="en-GB" sz="2000" b="1" dirty="0" smtClean="0">
                <a:latin typeface="Tahoma" panose="020B0604030504040204" pitchFamily="34" charset="0"/>
                <a:ea typeface="Tahoma" panose="020B0604030504040204" pitchFamily="34" charset="0"/>
                <a:cs typeface="Tahoma" panose="020B0604030504040204" pitchFamily="34" charset="0"/>
              </a:rPr>
            </a:br>
            <a:r>
              <a:rPr lang="en-GB" sz="2000" b="1" dirty="0">
                <a:latin typeface="Tahoma" panose="020B0604030504040204" pitchFamily="34" charset="0"/>
                <a:ea typeface="Tahoma" panose="020B0604030504040204" pitchFamily="34" charset="0"/>
                <a:cs typeface="Tahoma" panose="020B0604030504040204" pitchFamily="34" charset="0"/>
              </a:rPr>
              <a:t/>
            </a:r>
            <a:br>
              <a:rPr lang="en-GB" sz="2000" b="1" dirty="0">
                <a:latin typeface="Tahoma" panose="020B0604030504040204" pitchFamily="34" charset="0"/>
                <a:ea typeface="Tahoma" panose="020B0604030504040204" pitchFamily="34" charset="0"/>
                <a:cs typeface="Tahoma" panose="020B0604030504040204" pitchFamily="34" charset="0"/>
              </a:rPr>
            </a:br>
            <a:r>
              <a:rPr lang="en-GB" sz="2000" b="1" dirty="0" smtClean="0">
                <a:latin typeface="Tahoma" panose="020B0604030504040204" pitchFamily="34" charset="0"/>
                <a:ea typeface="Tahoma" panose="020B0604030504040204" pitchFamily="34" charset="0"/>
                <a:cs typeface="Tahoma" panose="020B0604030504040204" pitchFamily="34" charset="0"/>
              </a:rPr>
              <a:t/>
            </a:r>
            <a:br>
              <a:rPr lang="en-GB" sz="2000" b="1" dirty="0" smtClean="0">
                <a:latin typeface="Tahoma" panose="020B0604030504040204" pitchFamily="34" charset="0"/>
                <a:ea typeface="Tahoma" panose="020B0604030504040204" pitchFamily="34" charset="0"/>
                <a:cs typeface="Tahoma" panose="020B0604030504040204" pitchFamily="34" charset="0"/>
              </a:rPr>
            </a:br>
            <a:r>
              <a:rPr lang="en-GB" sz="2000" b="1" dirty="0">
                <a:latin typeface="Tahoma" panose="020B0604030504040204" pitchFamily="34" charset="0"/>
                <a:ea typeface="Tahoma" panose="020B0604030504040204" pitchFamily="34" charset="0"/>
                <a:cs typeface="Tahoma" panose="020B0604030504040204" pitchFamily="34" charset="0"/>
              </a:rPr>
              <a:t/>
            </a:r>
            <a:br>
              <a:rPr lang="en-GB" sz="2000" b="1" dirty="0">
                <a:latin typeface="Tahoma" panose="020B0604030504040204" pitchFamily="34" charset="0"/>
                <a:ea typeface="Tahoma" panose="020B0604030504040204" pitchFamily="34" charset="0"/>
                <a:cs typeface="Tahoma" panose="020B0604030504040204" pitchFamily="34" charset="0"/>
              </a:rPr>
            </a:br>
            <a:r>
              <a:rPr lang="en-GB" sz="2000" b="1" dirty="0" smtClean="0">
                <a:latin typeface="Tahoma" panose="020B0604030504040204" pitchFamily="34" charset="0"/>
                <a:ea typeface="Tahoma" panose="020B0604030504040204" pitchFamily="34" charset="0"/>
                <a:cs typeface="Tahoma" panose="020B0604030504040204" pitchFamily="34" charset="0"/>
              </a:rPr>
              <a:t/>
            </a:r>
            <a:br>
              <a:rPr lang="en-GB" sz="2000" b="1" dirty="0" smtClean="0">
                <a:latin typeface="Tahoma" panose="020B0604030504040204" pitchFamily="34" charset="0"/>
                <a:ea typeface="Tahoma" panose="020B0604030504040204" pitchFamily="34" charset="0"/>
                <a:cs typeface="Tahoma" panose="020B0604030504040204" pitchFamily="34" charset="0"/>
              </a:rPr>
            </a:br>
            <a:r>
              <a:rPr lang="en-GB" sz="1800" b="1" dirty="0" smtClean="0">
                <a:latin typeface="Tahoma" panose="020B0604030504040204" pitchFamily="34" charset="0"/>
                <a:ea typeface="Tahoma" panose="020B0604030504040204" pitchFamily="34" charset="0"/>
                <a:cs typeface="Tahoma" panose="020B0604030504040204" pitchFamily="34" charset="0"/>
              </a:rPr>
              <a:t>INSTITUTIONAL CAPACITY STRENGTHENING FOR IMPLEMENTATION OF THE NAGOYA PROTOCOL ON ACCESS TO GENETIC RESOURCES AND BENEFIT SHARING IN UGANDA </a:t>
            </a:r>
            <a:br>
              <a:rPr lang="en-GB" sz="1800" b="1" dirty="0" smtClean="0">
                <a:latin typeface="Tahoma" panose="020B0604030504040204" pitchFamily="34" charset="0"/>
                <a:ea typeface="Tahoma" panose="020B0604030504040204" pitchFamily="34" charset="0"/>
                <a:cs typeface="Tahoma" panose="020B0604030504040204" pitchFamily="34" charset="0"/>
              </a:rPr>
            </a:br>
            <a:r>
              <a:rPr lang="en-GB" sz="1800" b="1" dirty="0" smtClean="0">
                <a:latin typeface="Tahoma" panose="020B0604030504040204" pitchFamily="34" charset="0"/>
                <a:ea typeface="Tahoma" panose="020B0604030504040204" pitchFamily="34" charset="0"/>
                <a:cs typeface="Tahoma" panose="020B0604030504040204" pitchFamily="34" charset="0"/>
              </a:rPr>
              <a:t>(ABS PROJECT)</a:t>
            </a:r>
            <a:endParaRPr lang="en-US" sz="1800" b="1" dirty="0"/>
          </a:p>
        </p:txBody>
      </p:sp>
      <p:sp>
        <p:nvSpPr>
          <p:cNvPr id="13" name="Content Placeholder 12"/>
          <p:cNvSpPr>
            <a:spLocks noGrp="1"/>
          </p:cNvSpPr>
          <p:nvPr>
            <p:ph idx="1"/>
          </p:nvPr>
        </p:nvSpPr>
        <p:spPr>
          <a:xfrm>
            <a:off x="574431" y="3048000"/>
            <a:ext cx="11007969" cy="3622432"/>
          </a:xfrm>
        </p:spPr>
        <p:txBody>
          <a:bodyPr>
            <a:normAutofit/>
          </a:bodyPr>
          <a:lstStyle/>
          <a:p>
            <a:pPr marL="0" indent="0" algn="ctr">
              <a:buNone/>
            </a:pPr>
            <a:r>
              <a:rPr lang="en-GB" sz="1800" b="1" dirty="0" smtClean="0">
                <a:latin typeface="Times New Roman" panose="02020603050405020304" pitchFamily="18" charset="0"/>
                <a:ea typeface="Tahoma" panose="020B0604030504040204" pitchFamily="34" charset="0"/>
                <a:cs typeface="Times New Roman" panose="02020603050405020304" pitchFamily="18" charset="0"/>
              </a:rPr>
              <a:t>THE ROLE OF UNIVERSITIES IN THE ACCESS AND BENEFIT SHARING OF GENETIC RESOURCES N UGANDA</a:t>
            </a:r>
          </a:p>
          <a:p>
            <a:pPr marL="0" indent="0" algn="ctr">
              <a:buNone/>
            </a:pPr>
            <a:endParaRPr lang="en-GB" sz="1800" b="1" dirty="0" smtClean="0">
              <a:latin typeface="Times New Roman" panose="02020603050405020304" pitchFamily="18" charset="0"/>
              <a:cs typeface="Times New Roman" panose="02020603050405020304" pitchFamily="18" charset="0"/>
            </a:endParaRPr>
          </a:p>
          <a:p>
            <a:pPr marL="0" indent="0" algn="ctr">
              <a:buNone/>
            </a:pPr>
            <a:r>
              <a:rPr lang="en-GB" sz="1800" b="1" dirty="0" smtClean="0">
                <a:latin typeface="Times New Roman" panose="02020603050405020304" pitchFamily="18" charset="0"/>
                <a:cs typeface="Times New Roman" panose="02020603050405020304" pitchFamily="18" charset="0"/>
              </a:rPr>
              <a:t>PRESENTATION MADE DURING THE ABS PROJECT STAKEHOLDER MEETING ORGANISED BY MAK</a:t>
            </a:r>
          </a:p>
          <a:p>
            <a:pPr algn="ctr"/>
            <a:endParaRPr lang="en-GB" sz="1800" b="1" dirty="0" smtClean="0">
              <a:latin typeface="Times New Roman" panose="02020603050405020304" pitchFamily="18" charset="0"/>
              <a:cs typeface="Times New Roman" panose="02020603050405020304" pitchFamily="18" charset="0"/>
            </a:endParaRPr>
          </a:p>
          <a:p>
            <a:pPr marL="0" indent="0" algn="ctr">
              <a:buNone/>
            </a:pPr>
            <a:r>
              <a:rPr lang="en-GB" sz="1800" b="1" dirty="0" smtClean="0">
                <a:latin typeface="Times New Roman" panose="02020603050405020304" pitchFamily="18" charset="0"/>
                <a:cs typeface="Times New Roman" panose="02020603050405020304" pitchFamily="18" charset="0"/>
              </a:rPr>
              <a:t>07</a:t>
            </a:r>
            <a:r>
              <a:rPr lang="en-GB" sz="1800" b="1" baseline="30000" dirty="0" smtClean="0">
                <a:latin typeface="Times New Roman" panose="02020603050405020304" pitchFamily="18" charset="0"/>
                <a:cs typeface="Times New Roman" panose="02020603050405020304" pitchFamily="18" charset="0"/>
              </a:rPr>
              <a:t>TH</a:t>
            </a:r>
            <a:r>
              <a:rPr lang="en-GB" sz="1800" b="1" dirty="0" smtClean="0">
                <a:latin typeface="Times New Roman" panose="02020603050405020304" pitchFamily="18" charset="0"/>
                <a:cs typeface="Times New Roman" panose="02020603050405020304" pitchFamily="18" charset="0"/>
              </a:rPr>
              <a:t> NOVEMBER, 2023 TELEPRESENCE CENTRE MAKERERE UNIVERSITY UGANDA</a:t>
            </a:r>
          </a:p>
          <a:p>
            <a:pPr marL="0" indent="0" algn="ctr">
              <a:spcBef>
                <a:spcPts val="0"/>
              </a:spcBef>
              <a:buNone/>
            </a:pPr>
            <a:endParaRPr lang="en-GB" sz="1800" b="1" dirty="0">
              <a:latin typeface="Times New Roman" panose="02020603050405020304" pitchFamily="18" charset="0"/>
              <a:cs typeface="Times New Roman" panose="02020603050405020304" pitchFamily="18" charset="0"/>
            </a:endParaRPr>
          </a:p>
          <a:p>
            <a:pPr marL="0" indent="0" algn="ctr">
              <a:spcBef>
                <a:spcPts val="0"/>
              </a:spcBef>
              <a:buNone/>
            </a:pPr>
            <a:r>
              <a:rPr lang="en-GB" sz="1800" b="1" dirty="0" smtClean="0">
                <a:latin typeface="Times New Roman" panose="02020603050405020304" pitchFamily="18" charset="0"/>
                <a:cs typeface="Times New Roman" panose="02020603050405020304" pitchFamily="18" charset="0"/>
              </a:rPr>
              <a:t>PRESENTER: DR. KATUURA ESTHER</a:t>
            </a:r>
          </a:p>
          <a:p>
            <a:pPr marL="0" indent="0" algn="ctr">
              <a:spcBef>
                <a:spcPts val="0"/>
              </a:spcBef>
              <a:buNone/>
            </a:pPr>
            <a:endParaRPr lang="en-GB" sz="1800" b="1" dirty="0" smtClean="0">
              <a:latin typeface="Times New Roman" panose="02020603050405020304" pitchFamily="18" charset="0"/>
              <a:cs typeface="Times New Roman" panose="02020603050405020304" pitchFamily="18" charset="0"/>
            </a:endParaRPr>
          </a:p>
          <a:p>
            <a:pPr marL="0" indent="0" algn="ctr">
              <a:spcBef>
                <a:spcPts val="0"/>
              </a:spcBef>
              <a:buNone/>
            </a:pPr>
            <a:r>
              <a:rPr lang="en-GB" sz="1800" b="1" dirty="0" smtClean="0">
                <a:latin typeface="Times New Roman" panose="02020603050405020304" pitchFamily="18" charset="0"/>
                <a:cs typeface="Times New Roman" panose="02020603050405020304" pitchFamily="18" charset="0"/>
              </a:rPr>
              <a:t>PRINCIPAL INVESTIGATOR</a:t>
            </a:r>
          </a:p>
          <a:p>
            <a:endParaRPr lang="en-US" dirty="0"/>
          </a:p>
        </p:txBody>
      </p:sp>
      <p:pic>
        <p:nvPicPr>
          <p:cNvPr id="9" name="Picture 8" descr="GEF-newlogo-short"/>
          <p:cNvPicPr/>
          <p:nvPr/>
        </p:nvPicPr>
        <p:blipFill>
          <a:blip r:embed="rId2">
            <a:extLst>
              <a:ext uri="{28A0092B-C50C-407E-A947-70E740481C1C}">
                <a14:useLocalDpi xmlns:a14="http://schemas.microsoft.com/office/drawing/2010/main" val="0"/>
              </a:ext>
            </a:extLst>
          </a:blip>
          <a:srcRect/>
          <a:stretch>
            <a:fillRect/>
          </a:stretch>
        </p:blipFill>
        <p:spPr bwMode="auto">
          <a:xfrm>
            <a:off x="5134708" y="365125"/>
            <a:ext cx="1652954" cy="1111321"/>
          </a:xfrm>
          <a:prstGeom prst="rect">
            <a:avLst/>
          </a:prstGeom>
          <a:noFill/>
        </p:spPr>
      </p:pic>
      <p:pic>
        <p:nvPicPr>
          <p:cNvPr id="1026" name="Picture 2" descr="logo"/>
          <p:cNvPicPr>
            <a:picLocks noChangeAspect="1" noChangeArrowheads="1"/>
          </p:cNvPicPr>
          <p:nvPr/>
        </p:nvPicPr>
        <p:blipFill>
          <a:blip r:embed="rId3">
            <a:extLst>
              <a:ext uri="{28A0092B-C50C-407E-A947-70E740481C1C}">
                <a14:useLocalDpi xmlns:a14="http://schemas.microsoft.com/office/drawing/2010/main" val="0"/>
              </a:ext>
            </a:extLst>
          </a:blip>
          <a:srcRect t="4616" b="269"/>
          <a:stretch>
            <a:fillRect/>
          </a:stretch>
        </p:blipFill>
        <p:spPr bwMode="auto">
          <a:xfrm>
            <a:off x="839786" y="365125"/>
            <a:ext cx="1879967" cy="111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nemalogo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37077" y="365127"/>
            <a:ext cx="1746738" cy="1111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8249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6831"/>
          </a:xfrm>
        </p:spPr>
        <p:txBody>
          <a:bodyPr>
            <a:normAutofit/>
          </a:bodyPr>
          <a:lstStyle/>
          <a:p>
            <a:pPr algn="ctr"/>
            <a:r>
              <a:rPr lang="en-GB" sz="2000" b="1" dirty="0" smtClean="0">
                <a:solidFill>
                  <a:schemeClr val="tx1"/>
                </a:solidFill>
              </a:rPr>
              <a:t>The  Role of tertiary institutions in training and Research: A case of Makerere University</a:t>
            </a:r>
            <a:endParaRPr lang="en-US" sz="2000" b="1" dirty="0">
              <a:solidFill>
                <a:schemeClr val="tx1"/>
              </a:solidFill>
            </a:endParaRPr>
          </a:p>
        </p:txBody>
      </p:sp>
      <p:sp>
        <p:nvSpPr>
          <p:cNvPr id="3" name="Content Placeholder 2"/>
          <p:cNvSpPr>
            <a:spLocks noGrp="1"/>
          </p:cNvSpPr>
          <p:nvPr>
            <p:ph idx="1"/>
          </p:nvPr>
        </p:nvSpPr>
        <p:spPr>
          <a:xfrm>
            <a:off x="677334" y="1465385"/>
            <a:ext cx="8596668" cy="4575977"/>
          </a:xfrm>
        </p:spPr>
        <p:txBody>
          <a:bodyPr>
            <a:normAutofit lnSpcReduction="10000"/>
          </a:bodyPr>
          <a:lstStyle/>
          <a:p>
            <a:endParaRPr lang="en-GB" dirty="0" smtClean="0"/>
          </a:p>
          <a:p>
            <a:pPr algn="just"/>
            <a:r>
              <a:rPr lang="en-GB" b="1" dirty="0" smtClean="0"/>
              <a:t>Vision</a:t>
            </a:r>
            <a:r>
              <a:rPr lang="en-GB" dirty="0" smtClean="0"/>
              <a:t>: Makerere University is a thought leader of knowledge for societal transformation and development</a:t>
            </a:r>
          </a:p>
          <a:p>
            <a:pPr algn="just"/>
            <a:r>
              <a:rPr lang="en-GB" b="1" dirty="0" smtClean="0"/>
              <a:t>Mission</a:t>
            </a:r>
            <a:r>
              <a:rPr lang="en-GB" dirty="0" smtClean="0"/>
              <a:t>: Makerere University is committed to providing transformative and innovative teaching, learning, research and services responsive to dynamic national and global needs</a:t>
            </a:r>
          </a:p>
          <a:p>
            <a:pPr algn="just"/>
            <a:r>
              <a:rPr lang="en-GB" b="1" dirty="0" smtClean="0"/>
              <a:t>Strategic goals</a:t>
            </a:r>
            <a:r>
              <a:rPr lang="en-GB" dirty="0" smtClean="0"/>
              <a:t>: </a:t>
            </a:r>
          </a:p>
          <a:p>
            <a:pPr algn="just"/>
            <a:r>
              <a:rPr lang="en-GB" dirty="0" smtClean="0"/>
              <a:t>a) overall strategic goal: </a:t>
            </a:r>
          </a:p>
          <a:p>
            <a:pPr algn="just"/>
            <a:r>
              <a:rPr lang="en-GB" dirty="0" smtClean="0"/>
              <a:t>Leadership in high quality programmes responsive to market needs</a:t>
            </a:r>
          </a:p>
          <a:p>
            <a:pPr algn="just"/>
            <a:r>
              <a:rPr lang="en-GB" dirty="0" smtClean="0"/>
              <a:t>B) School strategic goals</a:t>
            </a:r>
          </a:p>
          <a:p>
            <a:pPr algn="just"/>
            <a:r>
              <a:rPr lang="en-GB" dirty="0" smtClean="0"/>
              <a:t>To provide knowledge and facilitate learning</a:t>
            </a:r>
          </a:p>
          <a:p>
            <a:pPr algn="just"/>
            <a:r>
              <a:rPr lang="en-GB" dirty="0" smtClean="0"/>
              <a:t>To conduct research, promote scholarship and publicise knowledge</a:t>
            </a:r>
          </a:p>
          <a:p>
            <a:pPr algn="just"/>
            <a:r>
              <a:rPr lang="en-GB" dirty="0" smtClean="0"/>
              <a:t>To encourage corporate social responsibility through outreach programmes</a:t>
            </a:r>
            <a:endParaRPr lang="en-US" dirty="0"/>
          </a:p>
        </p:txBody>
      </p:sp>
    </p:spTree>
    <p:extLst>
      <p:ext uri="{BB962C8B-B14F-4D97-AF65-F5344CB8AC3E}">
        <p14:creationId xmlns:p14="http://schemas.microsoft.com/office/powerpoint/2010/main" val="3678088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2369"/>
          </a:xfrm>
        </p:spPr>
        <p:txBody>
          <a:bodyPr>
            <a:normAutofit/>
          </a:bodyPr>
          <a:lstStyle/>
          <a:p>
            <a:pPr algn="ctr"/>
            <a:r>
              <a:rPr lang="en-GB" sz="2400" b="1" dirty="0">
                <a:solidFill>
                  <a:schemeClr val="tx1"/>
                </a:solidFill>
              </a:rPr>
              <a:t>Current Perspective</a:t>
            </a:r>
            <a:endParaRPr lang="en-US" sz="2400" b="1" dirty="0">
              <a:solidFill>
                <a:schemeClr val="tx1"/>
              </a:solidFill>
            </a:endParaRPr>
          </a:p>
        </p:txBody>
      </p:sp>
      <p:sp>
        <p:nvSpPr>
          <p:cNvPr id="3" name="Content Placeholder 2"/>
          <p:cNvSpPr>
            <a:spLocks noGrp="1"/>
          </p:cNvSpPr>
          <p:nvPr>
            <p:ph idx="1"/>
          </p:nvPr>
        </p:nvSpPr>
        <p:spPr/>
        <p:txBody>
          <a:bodyPr/>
          <a:lstStyle/>
          <a:p>
            <a:endParaRPr lang="en-GB" dirty="0"/>
          </a:p>
          <a:p>
            <a:pPr algn="just"/>
            <a:r>
              <a:rPr lang="en-GB" dirty="0" smtClean="0"/>
              <a:t>Our regional influence and long standing time in the education arena gives us an edge to provide high quality education to our students as we continue on our way to be recognised as one of the great Universities in the world.</a:t>
            </a:r>
          </a:p>
          <a:p>
            <a:pPr algn="just"/>
            <a:r>
              <a:rPr lang="en-GB" dirty="0" smtClean="0"/>
              <a:t>Beyond academia, our research impact be it academic and economic has led to development of lives and culture of ordinary people, knowledge exchange and an influence on the country's economy.</a:t>
            </a:r>
          </a:p>
          <a:p>
            <a:pPr algn="just"/>
            <a:r>
              <a:rPr lang="en-GB" dirty="0">
                <a:solidFill>
                  <a:schemeClr val="tx1"/>
                </a:solidFill>
              </a:rPr>
              <a:t>Department of Plant Sciences, Microbiology and </a:t>
            </a:r>
            <a:r>
              <a:rPr lang="en-GB" dirty="0" smtClean="0">
                <a:solidFill>
                  <a:schemeClr val="tx1"/>
                </a:solidFill>
              </a:rPr>
              <a:t>Biotechnology, </a:t>
            </a:r>
            <a:r>
              <a:rPr lang="en-GB" dirty="0">
                <a:solidFill>
                  <a:schemeClr val="tx1"/>
                </a:solidFill>
              </a:rPr>
              <a:t>School of Biosciences, </a:t>
            </a:r>
            <a:r>
              <a:rPr lang="en-GB" dirty="0" smtClean="0">
                <a:solidFill>
                  <a:schemeClr val="tx1"/>
                </a:solidFill>
              </a:rPr>
              <a:t>College of Natural Sciences teaches the bulk of basic and to some extent applied science in plant and animal genetic resources</a:t>
            </a:r>
            <a:endParaRPr lang="en-US" dirty="0"/>
          </a:p>
        </p:txBody>
      </p:sp>
    </p:spTree>
    <p:extLst>
      <p:ext uri="{BB962C8B-B14F-4D97-AF65-F5344CB8AC3E}">
        <p14:creationId xmlns:p14="http://schemas.microsoft.com/office/powerpoint/2010/main" val="83913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2400" b="1" dirty="0" smtClean="0">
                <a:solidFill>
                  <a:schemeClr val="tx1"/>
                </a:solidFill>
              </a:rPr>
              <a:t>International guideline-Nagoya protocol in access and benefit sharing of genetic resources</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GB" dirty="0" smtClean="0"/>
              <a:t>The Nagoya protocol on Access to Genetic Resources and the fair and equitable sharing of benefits arising from their utilisation to the CBD</a:t>
            </a:r>
          </a:p>
          <a:p>
            <a:pPr algn="just"/>
            <a:r>
              <a:rPr lang="en-GB" dirty="0" smtClean="0"/>
              <a:t>Aims to ensure that owners or guardians of genetic resources receive a fair share of any benefits that arise from research conducted with those resources</a:t>
            </a:r>
          </a:p>
          <a:p>
            <a:pPr marL="0" indent="0" algn="just">
              <a:buNone/>
            </a:pPr>
            <a:r>
              <a:rPr lang="en-GB" sz="2000" b="1" dirty="0" smtClean="0"/>
              <a:t>Objectives</a:t>
            </a:r>
            <a:r>
              <a:rPr lang="en-GB" dirty="0" smtClean="0"/>
              <a:t>:</a:t>
            </a:r>
          </a:p>
          <a:p>
            <a:pPr algn="just"/>
            <a:r>
              <a:rPr lang="en-GB" dirty="0" smtClean="0"/>
              <a:t>The conservation of Biodiversity</a:t>
            </a:r>
          </a:p>
          <a:p>
            <a:pPr algn="just"/>
            <a:r>
              <a:rPr lang="en-GB" dirty="0" smtClean="0"/>
              <a:t>The sustainable use of its components</a:t>
            </a:r>
          </a:p>
          <a:p>
            <a:pPr algn="just"/>
            <a:r>
              <a:rPr lang="en-GB" dirty="0" smtClean="0"/>
              <a:t>The fair and equitable sharing of the benefits arising from the use of the genetic resources</a:t>
            </a:r>
            <a:endParaRPr lang="en-US" dirty="0"/>
          </a:p>
        </p:txBody>
      </p:sp>
    </p:spTree>
    <p:extLst>
      <p:ext uri="{BB962C8B-B14F-4D97-AF65-F5344CB8AC3E}">
        <p14:creationId xmlns:p14="http://schemas.microsoft.com/office/powerpoint/2010/main" val="10410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6831"/>
          </a:xfrm>
        </p:spPr>
        <p:txBody>
          <a:bodyPr>
            <a:normAutofit/>
          </a:bodyPr>
          <a:lstStyle/>
          <a:p>
            <a:pPr algn="ctr"/>
            <a:r>
              <a:rPr lang="en-GB" sz="2400" b="1" dirty="0" smtClean="0">
                <a:solidFill>
                  <a:schemeClr val="tx1"/>
                </a:solidFill>
              </a:rPr>
              <a:t>Challenges and opportunities</a:t>
            </a:r>
            <a:endParaRPr lang="en-US" sz="2400" b="1" dirty="0">
              <a:solidFill>
                <a:schemeClr val="tx1"/>
              </a:solidFill>
            </a:endParaRPr>
          </a:p>
        </p:txBody>
      </p:sp>
      <p:sp>
        <p:nvSpPr>
          <p:cNvPr id="3" name="Content Placeholder 2"/>
          <p:cNvSpPr>
            <a:spLocks noGrp="1"/>
          </p:cNvSpPr>
          <p:nvPr>
            <p:ph idx="1"/>
          </p:nvPr>
        </p:nvSpPr>
        <p:spPr/>
        <p:txBody>
          <a:bodyPr/>
          <a:lstStyle/>
          <a:p>
            <a:pPr algn="just"/>
            <a:r>
              <a:rPr lang="en-GB" dirty="0" smtClean="0"/>
              <a:t>Most indigenous knowledge systems, practices and values, disappear due to the influence of technology, human migrations, climate change, globalisation, death, memory loss and civilisation.</a:t>
            </a:r>
          </a:p>
          <a:p>
            <a:pPr algn="just"/>
            <a:r>
              <a:rPr lang="en-GB" dirty="0" smtClean="0"/>
              <a:t>There is an opportunity to preserve indigenous knowledge using digital technologies </a:t>
            </a:r>
          </a:p>
          <a:p>
            <a:pPr algn="just"/>
            <a:r>
              <a:rPr lang="en-GB" dirty="0" smtClean="0"/>
              <a:t>In most African countries, institutions to safeguard the rights of indigenous knowledge holders are so porous</a:t>
            </a:r>
          </a:p>
          <a:p>
            <a:pPr algn="just"/>
            <a:r>
              <a:rPr lang="en-GB" dirty="0" smtClean="0"/>
              <a:t>There is lack of coordination between formal research and institutions and the local communities that hold and use traditional knowledge</a:t>
            </a:r>
          </a:p>
          <a:p>
            <a:pPr algn="just"/>
            <a:r>
              <a:rPr lang="en-GB" dirty="0" smtClean="0"/>
              <a:t>Preserving indigenous knowledge using digital technologies;</a:t>
            </a:r>
            <a:endParaRPr lang="en-US" dirty="0"/>
          </a:p>
        </p:txBody>
      </p:sp>
    </p:spTree>
    <p:extLst>
      <p:ext uri="{BB962C8B-B14F-4D97-AF65-F5344CB8AC3E}">
        <p14:creationId xmlns:p14="http://schemas.microsoft.com/office/powerpoint/2010/main" val="489605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b="1" dirty="0" smtClean="0">
                <a:solidFill>
                  <a:schemeClr val="tx1"/>
                </a:solidFill>
              </a:rPr>
              <a:t>Opportunities</a:t>
            </a:r>
            <a:endParaRPr lang="en-US" sz="2400" b="1" dirty="0">
              <a:solidFill>
                <a:schemeClr val="tx1"/>
              </a:solidFill>
            </a:endParaRPr>
          </a:p>
        </p:txBody>
      </p:sp>
      <p:sp>
        <p:nvSpPr>
          <p:cNvPr id="3" name="Content Placeholder 2"/>
          <p:cNvSpPr>
            <a:spLocks noGrp="1"/>
          </p:cNvSpPr>
          <p:nvPr>
            <p:ph idx="1"/>
          </p:nvPr>
        </p:nvSpPr>
        <p:spPr/>
        <p:txBody>
          <a:bodyPr/>
          <a:lstStyle/>
          <a:p>
            <a:r>
              <a:rPr lang="en-GB" dirty="0" smtClean="0"/>
              <a:t>Indigenous people and their knowledge have been realised formally by the UN</a:t>
            </a:r>
          </a:p>
          <a:p>
            <a:r>
              <a:rPr lang="en-GB" dirty="0" smtClean="0"/>
              <a:t>IK could be a source of solution for contemporary issues</a:t>
            </a:r>
          </a:p>
          <a:p>
            <a:r>
              <a:rPr lang="en-GB" dirty="0" smtClean="0"/>
              <a:t>Upgrading curricula  to include ABS- and Nagoya protocol related issues is one of the main strategies the project sis undertaking</a:t>
            </a:r>
            <a:endParaRPr lang="en-US" dirty="0"/>
          </a:p>
        </p:txBody>
      </p:sp>
    </p:spTree>
    <p:extLst>
      <p:ext uri="{BB962C8B-B14F-4D97-AF65-F5344CB8AC3E}">
        <p14:creationId xmlns:p14="http://schemas.microsoft.com/office/powerpoint/2010/main" val="17904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8554"/>
          </a:xfrm>
        </p:spPr>
        <p:txBody>
          <a:bodyPr>
            <a:normAutofit/>
          </a:bodyPr>
          <a:lstStyle/>
          <a:p>
            <a:pPr algn="ctr"/>
            <a:r>
              <a:rPr lang="en-GB" sz="2800" b="1" dirty="0">
                <a:solidFill>
                  <a:schemeClr val="tx1"/>
                </a:solidFill>
              </a:rPr>
              <a:t>objectives</a:t>
            </a:r>
            <a:endParaRPr lang="en-US" sz="2800" b="1" dirty="0">
              <a:solidFill>
                <a:schemeClr val="tx1"/>
              </a:solidFill>
            </a:endParaRPr>
          </a:p>
        </p:txBody>
      </p:sp>
      <p:sp>
        <p:nvSpPr>
          <p:cNvPr id="3" name="Content Placeholder 2"/>
          <p:cNvSpPr>
            <a:spLocks noGrp="1"/>
          </p:cNvSpPr>
          <p:nvPr>
            <p:ph idx="1"/>
          </p:nvPr>
        </p:nvSpPr>
        <p:spPr>
          <a:xfrm>
            <a:off x="677334" y="1348155"/>
            <a:ext cx="8596668" cy="4693208"/>
          </a:xfrm>
        </p:spPr>
        <p:txBody>
          <a:bodyPr>
            <a:normAutofit fontScale="77500" lnSpcReduction="20000"/>
          </a:bodyPr>
          <a:lstStyle/>
          <a:p>
            <a:endParaRPr lang="en-US" dirty="0"/>
          </a:p>
          <a:p>
            <a:pPr algn="just"/>
            <a:r>
              <a:rPr lang="en-GB" sz="2200" b="1" dirty="0"/>
              <a:t>To define the required training level for ABS programme and teaching Resources (Physical, human, logistical, and financial.</a:t>
            </a:r>
            <a:endParaRPr lang="en-US" sz="2200" b="1" dirty="0"/>
          </a:p>
          <a:p>
            <a:pPr algn="just"/>
            <a:endParaRPr lang="en-US" sz="2200" b="1" dirty="0"/>
          </a:p>
          <a:p>
            <a:pPr algn="just"/>
            <a:r>
              <a:rPr lang="en-GB" sz="2200" b="1" dirty="0"/>
              <a:t>To develop or update the curriculum content to include ABS competencies</a:t>
            </a:r>
            <a:endParaRPr lang="en-US" sz="2200" b="1" dirty="0"/>
          </a:p>
          <a:p>
            <a:pPr algn="just"/>
            <a:endParaRPr lang="en-US" sz="2200" b="1" dirty="0"/>
          </a:p>
          <a:p>
            <a:pPr algn="just"/>
            <a:r>
              <a:rPr lang="en-GB" sz="2200" b="1" dirty="0"/>
              <a:t>To enrich/update the teaching notes to reflect ABS competencies in case of topics already available in the present curriculum</a:t>
            </a:r>
            <a:endParaRPr lang="en-US" sz="2200" b="1" dirty="0"/>
          </a:p>
          <a:p>
            <a:pPr marL="0" indent="0" algn="just">
              <a:buNone/>
            </a:pPr>
            <a:endParaRPr lang="en-US" sz="2200" b="1" dirty="0"/>
          </a:p>
          <a:p>
            <a:pPr algn="just"/>
            <a:r>
              <a:rPr lang="en-GB" sz="2200" b="1" dirty="0"/>
              <a:t>To provide an approved draft curriculum by the University administration.</a:t>
            </a:r>
            <a:endParaRPr lang="en-US" sz="2200" b="1" dirty="0"/>
          </a:p>
          <a:p>
            <a:pPr marL="0" indent="0" algn="just">
              <a:buNone/>
            </a:pPr>
            <a:endParaRPr lang="en-US" sz="2200" b="1" dirty="0"/>
          </a:p>
          <a:p>
            <a:pPr algn="just"/>
            <a:r>
              <a:rPr lang="en-GB" sz="2200" b="1" dirty="0"/>
              <a:t>The output and outcome of the project is to build capacity of professionals in ABS issues as well as updated curricula that will churn out informed researchers and a general workforce on ABS issues. </a:t>
            </a:r>
            <a:endParaRPr lang="en-US" sz="2200" b="1" dirty="0"/>
          </a:p>
        </p:txBody>
      </p:sp>
    </p:spTree>
    <p:extLst>
      <p:ext uri="{BB962C8B-B14F-4D97-AF65-F5344CB8AC3E}">
        <p14:creationId xmlns:p14="http://schemas.microsoft.com/office/powerpoint/2010/main" val="2897715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3385"/>
          </a:xfrm>
        </p:spPr>
        <p:txBody>
          <a:bodyPr>
            <a:normAutofit/>
          </a:bodyPr>
          <a:lstStyle/>
          <a:p>
            <a:pPr algn="ctr"/>
            <a:r>
              <a:rPr lang="en-GB" sz="2000" b="1" dirty="0" smtClean="0">
                <a:solidFill>
                  <a:schemeClr val="tx1"/>
                </a:solidFill>
              </a:rPr>
              <a:t>Target curriculum to be improved</a:t>
            </a:r>
            <a:endParaRPr lang="en-US" sz="2000" b="1" dirty="0">
              <a:solidFill>
                <a:schemeClr val="tx1"/>
              </a:solidFill>
            </a:endParaRPr>
          </a:p>
        </p:txBody>
      </p:sp>
      <p:sp>
        <p:nvSpPr>
          <p:cNvPr id="3" name="Content Placeholder 2"/>
          <p:cNvSpPr>
            <a:spLocks noGrp="1"/>
          </p:cNvSpPr>
          <p:nvPr>
            <p:ph idx="1"/>
          </p:nvPr>
        </p:nvSpPr>
        <p:spPr/>
        <p:txBody>
          <a:bodyPr/>
          <a:lstStyle/>
          <a:p>
            <a:pPr marL="0" indent="0">
              <a:buNone/>
            </a:pPr>
            <a:r>
              <a:rPr lang="en-GB" dirty="0" smtClean="0"/>
              <a:t>Programmes in PMB</a:t>
            </a:r>
          </a:p>
          <a:p>
            <a:r>
              <a:rPr lang="en-GB" dirty="0" smtClean="0"/>
              <a:t>BSc Applied and Economic Botany-</a:t>
            </a:r>
            <a:r>
              <a:rPr lang="en-GB" dirty="0" err="1" smtClean="0"/>
              <a:t>Dr.</a:t>
            </a:r>
            <a:r>
              <a:rPr lang="en-GB" dirty="0" smtClean="0"/>
              <a:t> </a:t>
            </a:r>
            <a:r>
              <a:rPr lang="en-GB" dirty="0" err="1" smtClean="0"/>
              <a:t>Nabatanzi</a:t>
            </a:r>
            <a:r>
              <a:rPr lang="en-GB" dirty="0" smtClean="0"/>
              <a:t> Alice</a:t>
            </a:r>
          </a:p>
          <a:p>
            <a:r>
              <a:rPr lang="en-GB" dirty="0" smtClean="0"/>
              <a:t>BSc in conservation biology-</a:t>
            </a:r>
            <a:r>
              <a:rPr lang="en-GB" dirty="0" err="1" smtClean="0"/>
              <a:t>Dr.</a:t>
            </a:r>
            <a:r>
              <a:rPr lang="en-GB" dirty="0" smtClean="0"/>
              <a:t> </a:t>
            </a:r>
            <a:r>
              <a:rPr lang="en-GB" dirty="0" err="1" smtClean="0"/>
              <a:t>Ojelel</a:t>
            </a:r>
            <a:r>
              <a:rPr lang="en-GB" dirty="0" smtClean="0"/>
              <a:t> Samuel</a:t>
            </a:r>
          </a:p>
          <a:p>
            <a:r>
              <a:rPr lang="en-GB" dirty="0" smtClean="0"/>
              <a:t>Bachelors of Biotechnology- </a:t>
            </a:r>
            <a:r>
              <a:rPr lang="en-GB" dirty="0" err="1" smtClean="0"/>
              <a:t>Dr.</a:t>
            </a:r>
            <a:r>
              <a:rPr lang="en-GB" dirty="0" smtClean="0"/>
              <a:t> </a:t>
            </a:r>
            <a:r>
              <a:rPr lang="en-GB" dirty="0" err="1" smtClean="0"/>
              <a:t>Sadik</a:t>
            </a:r>
            <a:r>
              <a:rPr lang="en-GB" dirty="0" smtClean="0"/>
              <a:t> Mustafa</a:t>
            </a:r>
          </a:p>
          <a:p>
            <a:r>
              <a:rPr lang="en-GB" dirty="0" smtClean="0"/>
              <a:t>Masters in Botany-</a:t>
            </a:r>
            <a:r>
              <a:rPr lang="en-GB" dirty="0" err="1" smtClean="0"/>
              <a:t>Dr.</a:t>
            </a:r>
            <a:r>
              <a:rPr lang="en-GB" dirty="0" smtClean="0"/>
              <a:t> </a:t>
            </a:r>
            <a:r>
              <a:rPr lang="en-GB" dirty="0" err="1" smtClean="0"/>
              <a:t>Ssenku</a:t>
            </a:r>
            <a:r>
              <a:rPr lang="en-GB" dirty="0" smtClean="0"/>
              <a:t> </a:t>
            </a:r>
            <a:r>
              <a:rPr lang="en-GB" dirty="0" err="1" smtClean="0"/>
              <a:t>Jamilu</a:t>
            </a:r>
            <a:endParaRPr lang="en-GB" dirty="0" smtClean="0"/>
          </a:p>
          <a:p>
            <a:r>
              <a:rPr lang="en-GB" dirty="0" smtClean="0"/>
              <a:t>Masters in Genetics-Dr </a:t>
            </a:r>
            <a:r>
              <a:rPr lang="en-GB" dirty="0" err="1" smtClean="0"/>
              <a:t>Nsubuga</a:t>
            </a:r>
            <a:r>
              <a:rPr lang="en-GB" dirty="0" smtClean="0"/>
              <a:t> </a:t>
            </a:r>
          </a:p>
          <a:p>
            <a:r>
              <a:rPr lang="en-GB" dirty="0" smtClean="0"/>
              <a:t>Masters in plant pathology and crop Science- </a:t>
            </a:r>
            <a:r>
              <a:rPr lang="en-GB" dirty="0" err="1" smtClean="0"/>
              <a:t>Dr.</a:t>
            </a:r>
            <a:r>
              <a:rPr lang="en-GB" dirty="0" smtClean="0"/>
              <a:t> </a:t>
            </a:r>
            <a:r>
              <a:rPr lang="en-GB" dirty="0" err="1" smtClean="0"/>
              <a:t>Shahasi</a:t>
            </a:r>
            <a:r>
              <a:rPr lang="en-GB" dirty="0" smtClean="0"/>
              <a:t> </a:t>
            </a:r>
            <a:r>
              <a:rPr lang="en-GB" dirty="0" err="1" smtClean="0"/>
              <a:t>Athman</a:t>
            </a:r>
            <a:endParaRPr lang="en-GB" dirty="0" smtClean="0"/>
          </a:p>
          <a:p>
            <a:r>
              <a:rPr lang="en-GB" dirty="0" smtClean="0"/>
              <a:t>Masters in Economic Botany- </a:t>
            </a:r>
            <a:r>
              <a:rPr lang="en-GB" dirty="0" err="1" smtClean="0"/>
              <a:t>Dr.</a:t>
            </a:r>
            <a:r>
              <a:rPr lang="en-GB" dirty="0" smtClean="0"/>
              <a:t> </a:t>
            </a:r>
            <a:r>
              <a:rPr lang="en-GB" dirty="0" err="1" smtClean="0"/>
              <a:t>Tugume</a:t>
            </a:r>
            <a:r>
              <a:rPr lang="en-GB" dirty="0" smtClean="0"/>
              <a:t> Patience</a:t>
            </a:r>
            <a:endParaRPr lang="en-US" dirty="0"/>
          </a:p>
        </p:txBody>
      </p:sp>
    </p:spTree>
    <p:extLst>
      <p:ext uri="{BB962C8B-B14F-4D97-AF65-F5344CB8AC3E}">
        <p14:creationId xmlns:p14="http://schemas.microsoft.com/office/powerpoint/2010/main" val="211439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8554"/>
          </a:xfrm>
        </p:spPr>
        <p:txBody>
          <a:bodyPr>
            <a:normAutofit/>
          </a:bodyPr>
          <a:lstStyle/>
          <a:p>
            <a:pPr algn="ctr"/>
            <a:r>
              <a:rPr lang="en-GB" sz="2000" b="1" dirty="0" smtClean="0">
                <a:solidFill>
                  <a:schemeClr val="tx1"/>
                </a:solidFill>
              </a:rPr>
              <a:t>Conclusion</a:t>
            </a:r>
            <a:endParaRPr lang="en-US" sz="2000" b="1" dirty="0">
              <a:solidFill>
                <a:schemeClr val="tx1"/>
              </a:solidFill>
            </a:endParaRPr>
          </a:p>
        </p:txBody>
      </p:sp>
      <p:sp>
        <p:nvSpPr>
          <p:cNvPr id="3" name="Content Placeholder 2"/>
          <p:cNvSpPr>
            <a:spLocks noGrp="1"/>
          </p:cNvSpPr>
          <p:nvPr>
            <p:ph idx="1"/>
          </p:nvPr>
        </p:nvSpPr>
        <p:spPr>
          <a:xfrm>
            <a:off x="677334" y="1652955"/>
            <a:ext cx="8596668" cy="4388408"/>
          </a:xfrm>
        </p:spPr>
        <p:txBody>
          <a:bodyPr/>
          <a:lstStyle/>
          <a:p>
            <a:pPr algn="just"/>
            <a:r>
              <a:rPr lang="en-GB" dirty="0"/>
              <a:t>The project will strengthen institutional capacities for the effective implementation of the Nagoya Protocol and develop curriculum covering ABS issues and concerns in Uganda. The meeting will expose, the Nagoya Protocol on ABS and its implementation in Uganda; the Role of higher institutions of learning in ABS Mechanisms; national regulatory mechanisms and Indigenous People and Local Communities and Access to Genetic Resources and Management among others. </a:t>
            </a:r>
            <a:endParaRPr lang="en-US" dirty="0"/>
          </a:p>
          <a:p>
            <a:endParaRPr lang="en-US" dirty="0"/>
          </a:p>
        </p:txBody>
      </p:sp>
    </p:spTree>
    <p:extLst>
      <p:ext uri="{BB962C8B-B14F-4D97-AF65-F5344CB8AC3E}">
        <p14:creationId xmlns:p14="http://schemas.microsoft.com/office/powerpoint/2010/main" val="13625741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163</TotalTime>
  <Words>635</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Tahoma</vt:lpstr>
      <vt:lpstr>Times New Roman</vt:lpstr>
      <vt:lpstr>Trebuchet MS</vt:lpstr>
      <vt:lpstr>Wingdings 3</vt:lpstr>
      <vt:lpstr>Facet</vt:lpstr>
      <vt:lpstr>     INSTITUTIONAL CAPACITY STRENGTHENING FOR IMPLEMENTATION OF THE NAGOYA PROTOCOL ON ACCESS TO GENETIC RESOURCES AND BENEFIT SHARING IN UGANDA  (ABS PROJECT)</vt:lpstr>
      <vt:lpstr>The  Role of tertiary institutions in training and Research: A case of Makerere University</vt:lpstr>
      <vt:lpstr>Current Perspective</vt:lpstr>
      <vt:lpstr>International guideline-Nagoya protocol in access and benefit sharing of genetic resources </vt:lpstr>
      <vt:lpstr>Challenges and opportunities</vt:lpstr>
      <vt:lpstr>Opportunities</vt:lpstr>
      <vt:lpstr>objectives</vt:lpstr>
      <vt:lpstr>Target curriculum to be improved</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DELL</cp:lastModifiedBy>
  <cp:revision>22</cp:revision>
  <dcterms:created xsi:type="dcterms:W3CDTF">2023-11-06T11:18:41Z</dcterms:created>
  <dcterms:modified xsi:type="dcterms:W3CDTF">2023-11-13T13:41:56Z</dcterms:modified>
</cp:coreProperties>
</file>