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96" r:id="rId2"/>
    <p:sldId id="361" r:id="rId3"/>
    <p:sldId id="363" r:id="rId4"/>
    <p:sldId id="364" r:id="rId5"/>
    <p:sldId id="365" r:id="rId6"/>
    <p:sldId id="353" r:id="rId7"/>
    <p:sldId id="343" r:id="rId8"/>
    <p:sldId id="346" r:id="rId9"/>
    <p:sldId id="347" r:id="rId10"/>
    <p:sldId id="344" r:id="rId11"/>
    <p:sldId id="345" r:id="rId12"/>
    <p:sldId id="369" r:id="rId13"/>
    <p:sldId id="350" r:id="rId14"/>
    <p:sldId id="341" r:id="rId15"/>
    <p:sldId id="337" r:id="rId16"/>
    <p:sldId id="349" r:id="rId17"/>
    <p:sldId id="340" r:id="rId18"/>
  </p:sldIdLst>
  <p:sldSz cx="12192000" cy="6858000"/>
  <p:notesSz cx="9296400" cy="6881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3883" autoAdjust="0"/>
  </p:normalViewPr>
  <p:slideViewPr>
    <p:cSldViewPr snapToGrid="0" showGuides="1">
      <p:cViewPr varScale="1">
        <p:scale>
          <a:sx n="116" d="100"/>
          <a:sy n="116" d="100"/>
        </p:scale>
        <p:origin x="816" y="10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513" cy="3455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4744" y="0"/>
            <a:ext cx="4029511" cy="34550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705EB5-E8E3-426E-832B-EA556A05079E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36312"/>
            <a:ext cx="4029513" cy="3455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4744" y="6536312"/>
            <a:ext cx="4029511" cy="3455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7892-48F9-4D4F-8F7C-AD2676C30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416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0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F7C7642A-9DBE-4AE5-B147-DEA0022855F1}" type="datetimeFigureOut">
              <a:rPr lang="en-US" smtClean="0"/>
              <a:t>11/13/2023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86038" y="860425"/>
            <a:ext cx="4127500" cy="2322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11872"/>
            <a:ext cx="7437119" cy="2709714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536529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536529"/>
            <a:ext cx="4028440" cy="345285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36EC655F-C133-4695-BA47-D13784286B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21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CA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992546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184209-1A74-44CD-B58D-1F9B8E71DCDC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76073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EC655F-C133-4695-BA47-D13784286B6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34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9547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91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690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278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3648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0905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339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8551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4604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786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7326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6014F-9992-4D3D-9918-DBD7953A5790}" type="datetimeFigureOut">
              <a:rPr lang="en-GB" smtClean="0"/>
              <a:t>13/11/2023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C9ED3-18B5-4FD2-9B2A-432180F1D74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00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Group 6"/>
          <p:cNvGrpSpPr>
            <a:grpSpLocks/>
          </p:cNvGrpSpPr>
          <p:nvPr/>
        </p:nvGrpSpPr>
        <p:grpSpPr bwMode="auto">
          <a:xfrm>
            <a:off x="69011" y="45537"/>
            <a:ext cx="12122989" cy="304800"/>
            <a:chOff x="1826" y="720"/>
            <a:chExt cx="8589" cy="380"/>
          </a:xfrm>
        </p:grpSpPr>
        <p:sp>
          <p:nvSpPr>
            <p:cNvPr id="3081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 dirty="0"/>
            </a:p>
          </p:txBody>
        </p:sp>
        <p:sp>
          <p:nvSpPr>
            <p:cNvPr id="3082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 dirty="0"/>
            </a:p>
          </p:txBody>
        </p:sp>
        <p:sp>
          <p:nvSpPr>
            <p:cNvPr id="3083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 dirty="0"/>
            </a:p>
          </p:txBody>
        </p:sp>
      </p:grpSp>
      <p:pic>
        <p:nvPicPr>
          <p:cNvPr id="3080" name="Picture 15" descr="nemalogo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220" y="5529461"/>
            <a:ext cx="1447800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391" y="1774207"/>
            <a:ext cx="11783683" cy="780457"/>
          </a:xfrm>
          <a:solidFill>
            <a:schemeClr val="accent6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INSTITUTIONAL CAPACITY STRENGTHENING FOR IMPLEMENTATION OF THE NAGOYA PROTOCOL ON ACCESS TO GENETIC RESOURCES AND BENEFIT SHARING IN UGANDA </a:t>
            </a:r>
            <a:b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(ABS PROJECT)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097" y="2934599"/>
            <a:ext cx="11774078" cy="2636642"/>
          </a:xfr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ABS PROJECT AND INTS IMPLEMENTATION IN UGANDA </a:t>
            </a:r>
            <a:endParaRPr lang="en-GB" sz="2000" b="1" dirty="0" smtClean="0">
              <a:solidFill>
                <a:srgbClr val="002060"/>
              </a:solidFill>
            </a:endParaRPr>
          </a:p>
          <a:p>
            <a:r>
              <a:rPr lang="en-GB" sz="1800" b="1" dirty="0" smtClean="0"/>
              <a:t>PRESENTATION MADE DURING THE ABS PROJECT STAKEHOLDER MEETING ORGANISED BY MAK</a:t>
            </a:r>
          </a:p>
          <a:p>
            <a:r>
              <a:rPr lang="en-GB" sz="1800" b="1" dirty="0" smtClean="0"/>
              <a:t>07</a:t>
            </a:r>
            <a:r>
              <a:rPr lang="en-GB" sz="1800" b="1" baseline="30000" dirty="0" smtClean="0"/>
              <a:t>TH</a:t>
            </a:r>
            <a:r>
              <a:rPr lang="en-GB" sz="1800" b="1" dirty="0" smtClean="0"/>
              <a:t> NOVEMBER, 2023 TELEPRESENCE CENTRE MAKERERE UNIVERSITY UGANDA</a:t>
            </a:r>
          </a:p>
          <a:p>
            <a:r>
              <a:rPr lang="en-GB" sz="1800" b="1" dirty="0" smtClean="0">
                <a:solidFill>
                  <a:srgbClr val="002060"/>
                </a:solidFill>
              </a:rPr>
              <a:t>BY</a:t>
            </a:r>
          </a:p>
          <a:p>
            <a:pPr>
              <a:spcBef>
                <a:spcPts val="0"/>
              </a:spcBef>
            </a:pPr>
            <a:r>
              <a:rPr lang="en-GB" sz="1800" b="1" dirty="0" smtClean="0">
                <a:solidFill>
                  <a:srgbClr val="002060"/>
                </a:solidFill>
              </a:rPr>
              <a:t>ACHUU </a:t>
            </a:r>
            <a:r>
              <a:rPr lang="en-GB" sz="1800" b="1" dirty="0">
                <a:solidFill>
                  <a:srgbClr val="002060"/>
                </a:solidFill>
              </a:rPr>
              <a:t>PETER</a:t>
            </a:r>
          </a:p>
          <a:p>
            <a:pPr>
              <a:spcBef>
                <a:spcPts val="0"/>
              </a:spcBef>
            </a:pPr>
            <a:r>
              <a:rPr lang="en-GB" sz="1800" b="1" dirty="0">
                <a:solidFill>
                  <a:srgbClr val="002060"/>
                </a:solidFill>
              </a:rPr>
              <a:t>PROJECT MANAGER</a:t>
            </a:r>
          </a:p>
          <a:p>
            <a:endParaRPr lang="en-GB" dirty="0"/>
          </a:p>
        </p:txBody>
      </p:sp>
      <p:grpSp>
        <p:nvGrpSpPr>
          <p:cNvPr id="18" name="Group 6"/>
          <p:cNvGrpSpPr>
            <a:grpSpLocks/>
          </p:cNvGrpSpPr>
          <p:nvPr/>
        </p:nvGrpSpPr>
        <p:grpSpPr bwMode="auto">
          <a:xfrm>
            <a:off x="29566" y="6500506"/>
            <a:ext cx="12122989" cy="304800"/>
            <a:chOff x="1826" y="720"/>
            <a:chExt cx="8589" cy="380"/>
          </a:xfrm>
        </p:grpSpPr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 dirty="0"/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 dirty="0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 dirty="0"/>
            </a:p>
          </p:txBody>
        </p:sp>
      </p:grpSp>
      <p:pic>
        <p:nvPicPr>
          <p:cNvPr id="15" name="Picture 1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30" y="502738"/>
            <a:ext cx="1307871" cy="12320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16" descr="GEF-newlogo-short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752" y="352371"/>
            <a:ext cx="1275339" cy="1382454"/>
          </a:xfrm>
          <a:prstGeom prst="rect">
            <a:avLst/>
          </a:prstGeom>
          <a:noFill/>
        </p:spPr>
      </p:pic>
      <p:pic>
        <p:nvPicPr>
          <p:cNvPr id="22" name="Picture 21" descr="UNEnvironment_Logo_English_Short_colour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7946" y="548899"/>
            <a:ext cx="1357392" cy="118592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900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524000" y="152399"/>
            <a:ext cx="10002592" cy="1354429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Project Target Areas, Beneficiaries and Geographical Focus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99622" y="1114593"/>
            <a:ext cx="11469366" cy="5535105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en-US" sz="2400" dirty="0"/>
              <a:t>The primary beneficiaries </a:t>
            </a:r>
            <a:r>
              <a:rPr lang="en-US" altLang="en-US" sz="2400" dirty="0" smtClean="0"/>
              <a:t>are men, women/citizens </a:t>
            </a:r>
            <a:r>
              <a:rPr lang="en-US" altLang="en-US" sz="2400" dirty="0"/>
              <a:t>of Uganda </a:t>
            </a:r>
            <a:r>
              <a:rPr lang="en-US" altLang="en-US" sz="2400" dirty="0" smtClean="0"/>
              <a:t>;</a:t>
            </a:r>
            <a:endParaRPr lang="en-US" altLang="en-US" sz="2400" dirty="0"/>
          </a:p>
          <a:p>
            <a:pPr marL="457200" lvl="1" indent="0" algn="just">
              <a:buNone/>
            </a:pPr>
            <a:r>
              <a:rPr lang="en-US" altLang="en-US" sz="2200" dirty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 </a:t>
            </a:r>
            <a:r>
              <a:rPr lang="en-US" altLang="en-US" sz="2200" dirty="0" smtClean="0">
                <a:ea typeface="Tahoma" panose="020B0604030504040204" pitchFamily="34" charset="0"/>
                <a:cs typeface="Tahoma" panose="020B0604030504040204" pitchFamily="34" charset="0"/>
              </a:rPr>
              <a:t>Indigenous Peoples and Local Communities </a:t>
            </a:r>
            <a:r>
              <a:rPr lang="en-US" altLang="en-US" sz="2200" dirty="0"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altLang="en-US" sz="2200" dirty="0" smtClean="0">
                <a:ea typeface="Tahoma" panose="020B0604030504040204" pitchFamily="34" charset="0"/>
                <a:cs typeface="Tahoma" panose="020B0604030504040204" pitchFamily="34" charset="0"/>
              </a:rPr>
              <a:t>Karamoja region, South-western and Western regions)</a:t>
            </a:r>
            <a:r>
              <a:rPr lang="en-US" altLang="en-US" sz="2200" dirty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200" dirty="0" smtClean="0"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altLang="en-US" sz="2200" dirty="0" smtClean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pecifically the Karimojong </a:t>
            </a:r>
            <a:r>
              <a:rPr lang="en-US" altLang="en-US" sz="2200" dirty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and </a:t>
            </a:r>
            <a:r>
              <a:rPr lang="en-US" altLang="en-US" sz="2200" dirty="0" err="1" smtClean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Batwa</a:t>
            </a:r>
            <a:r>
              <a:rPr lang="en-US" altLang="en-US" sz="2200" dirty="0" smtClean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 . 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n-US" altLang="en-US" sz="2200" dirty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L</a:t>
            </a:r>
            <a:r>
              <a:rPr lang="en-US" altLang="en-US" sz="2200" dirty="0" smtClean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ocal governments of </a:t>
            </a:r>
            <a:r>
              <a:rPr lang="en-GB" b="1" dirty="0" smtClean="0"/>
              <a:t>(Moroto</a:t>
            </a:r>
            <a:r>
              <a:rPr lang="en-GB" b="1" dirty="0"/>
              <a:t>, </a:t>
            </a:r>
            <a:r>
              <a:rPr lang="en-GB" b="1" dirty="0" err="1"/>
              <a:t>Nakapiripirit</a:t>
            </a:r>
            <a:r>
              <a:rPr lang="en-GB" b="1" dirty="0"/>
              <a:t>, </a:t>
            </a:r>
            <a:r>
              <a:rPr lang="en-GB" b="1" dirty="0" err="1"/>
              <a:t>Napak</a:t>
            </a:r>
            <a:r>
              <a:rPr lang="en-GB" b="1" dirty="0"/>
              <a:t>, </a:t>
            </a:r>
            <a:r>
              <a:rPr lang="en-GB" b="1" dirty="0" err="1"/>
              <a:t>Kotido</a:t>
            </a:r>
            <a:r>
              <a:rPr lang="en-GB" b="1" dirty="0"/>
              <a:t>, </a:t>
            </a:r>
            <a:r>
              <a:rPr lang="en-GB" b="1" dirty="0" err="1"/>
              <a:t>Abim</a:t>
            </a:r>
            <a:r>
              <a:rPr lang="en-GB" b="1" dirty="0"/>
              <a:t>, </a:t>
            </a:r>
            <a:r>
              <a:rPr lang="en-GB" b="1" dirty="0" err="1"/>
              <a:t>Amudat</a:t>
            </a:r>
            <a:r>
              <a:rPr lang="en-GB" b="1" dirty="0"/>
              <a:t>, </a:t>
            </a:r>
            <a:r>
              <a:rPr lang="en-GB" b="1" dirty="0" err="1"/>
              <a:t>Kaabong</a:t>
            </a:r>
            <a:r>
              <a:rPr lang="en-GB" b="1" dirty="0"/>
              <a:t>, Kisoro, Kabale, </a:t>
            </a:r>
            <a:r>
              <a:rPr lang="en-GB" b="1" dirty="0" smtClean="0"/>
              <a:t>Bun </a:t>
            </a:r>
            <a:r>
              <a:rPr lang="en-GB" b="1" dirty="0" err="1" smtClean="0"/>
              <a:t>dibugyo</a:t>
            </a:r>
            <a:r>
              <a:rPr lang="en-GB" b="1" dirty="0" smtClean="0"/>
              <a:t>, Kanungu </a:t>
            </a:r>
            <a:r>
              <a:rPr lang="en-GB" b="1" dirty="0"/>
              <a:t>and Rubanda)</a:t>
            </a:r>
            <a:r>
              <a:rPr lang="en-GB" dirty="0" smtClean="0"/>
              <a:t> </a:t>
            </a:r>
            <a:endParaRPr lang="en-US" altLang="en-US" sz="2200" dirty="0" smtClean="0">
              <a:ea typeface="Tahoma" panose="020B0604030504040204" pitchFamily="34" charset="0"/>
              <a:cs typeface="Tahoma" panose="020B0604030504040204" pitchFamily="34" charset="0"/>
              <a:sym typeface="Wingdings" panose="05000000000000000000" pitchFamily="2" charset="2"/>
            </a:endParaRP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n-US" altLang="en-US" sz="2200" dirty="0" smtClean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The private sector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n-US" altLang="en-US" sz="2200" dirty="0" smtClean="0">
                <a:ea typeface="Tahoma" panose="020B0604030504040204" pitchFamily="34" charset="0"/>
                <a:cs typeface="Tahoma" panose="020B0604030504040204" pitchFamily="34" charset="0"/>
                <a:sym typeface="Wingdings" panose="05000000000000000000" pitchFamily="2" charset="2"/>
              </a:rPr>
              <a:t>Government MDAs </a:t>
            </a:r>
            <a:endParaRPr lang="en-US" altLang="en-US" sz="22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en-US" altLang="en-US" sz="2400" dirty="0" smtClean="0"/>
              <a:t>Among others the benefits include;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n-US" altLang="en-US" sz="2000" dirty="0" smtClean="0">
                <a:sym typeface="Wingdings" panose="05000000000000000000" pitchFamily="2" charset="2"/>
              </a:rPr>
              <a:t>Trainings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n-US" altLang="en-US" sz="2000" dirty="0" smtClean="0">
                <a:sym typeface="Wingdings" panose="05000000000000000000" pitchFamily="2" charset="2"/>
              </a:rPr>
              <a:t>Protection especially IPLCs 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n-US" altLang="en-US" sz="2000" dirty="0" smtClean="0">
                <a:sym typeface="Wingdings" panose="05000000000000000000" pitchFamily="2" charset="2"/>
              </a:rPr>
              <a:t>Connections including certification of products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n-US" altLang="en-US" sz="2000" dirty="0" smtClean="0">
                <a:sym typeface="Wingdings" panose="05000000000000000000" pitchFamily="2" charset="2"/>
              </a:rPr>
              <a:t>Awareness and appreciation </a:t>
            </a:r>
          </a:p>
          <a:p>
            <a:pPr lvl="1" algn="just">
              <a:buFont typeface="Wingdings" panose="05000000000000000000" pitchFamily="2" charset="2"/>
              <a:buChar char="à"/>
            </a:pPr>
            <a:r>
              <a:rPr lang="en-US" altLang="en-US" sz="2000" dirty="0" smtClean="0">
                <a:sym typeface="Wingdings" panose="05000000000000000000" pitchFamily="2" charset="2"/>
              </a:rPr>
              <a:t>Technology and information sharing etc.</a:t>
            </a:r>
          </a:p>
          <a:p>
            <a:pPr lvl="1" algn="just">
              <a:buFont typeface="Wingdings" panose="05000000000000000000" pitchFamily="2" charset="2"/>
              <a:buChar char="à"/>
            </a:pPr>
            <a:endParaRPr lang="en-US" altLang="en-US" sz="1800" dirty="0" smtClean="0"/>
          </a:p>
          <a:p>
            <a:pPr marL="0" indent="0" algn="just" eaLnBrk="1" hangingPunct="1">
              <a:buNone/>
            </a:pPr>
            <a:endParaRPr lang="en-US" altLang="en-US" sz="2400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9566" y="6500506"/>
            <a:ext cx="12122989" cy="304800"/>
            <a:chOff x="1826" y="720"/>
            <a:chExt cx="8589" cy="380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03397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575035" y="31750"/>
            <a:ext cx="11425287" cy="524432"/>
          </a:xfrm>
        </p:spPr>
        <p:txBody>
          <a:bodyPr>
            <a:noAutofit/>
          </a:bodyPr>
          <a:lstStyle/>
          <a:p>
            <a:r>
              <a:rPr lang="en-GB" alt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Geographical Location of the Seven Protected Areas (CFRs And NPs) for  CFM Activities</a:t>
            </a:r>
            <a:endParaRPr lang="en-US" altLang="en-US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837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EBB76B-A935-4F4A-A320-6D3080D842A7}" type="datetime1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11/13/2023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83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11324F-A3DD-40AB-ABEC-A70153ADEACD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58373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95749" y="459785"/>
            <a:ext cx="4943278" cy="6398215"/>
          </a:xfrm>
          <a:noFill/>
        </p:spPr>
      </p:pic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9566" y="6500506"/>
            <a:ext cx="12122989" cy="304800"/>
            <a:chOff x="1826" y="720"/>
            <a:chExt cx="8589" cy="38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93130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715" y="0"/>
            <a:ext cx="10739907" cy="755337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MAKERERE UNIVERSITY (MAK)</a:t>
            </a:r>
            <a:r>
              <a:rPr lang="en-GB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5754" y="612602"/>
            <a:ext cx="10940270" cy="69839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GB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the implementation of ABS project MAK, Will contribute in the attainment of </a:t>
            </a:r>
            <a:r>
              <a:rPr lang="en-US" sz="2400" b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Outcome 2.2: </a:t>
            </a:r>
            <a:r>
              <a:rPr lang="en-US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Makerere University training and producing professionals with knowledge on </a:t>
            </a:r>
            <a:r>
              <a:rPr lang="en-US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ABS.</a:t>
            </a:r>
            <a:endParaRPr lang="en-GB" sz="2400" dirty="0" smtClean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n-US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</a:t>
            </a:r>
            <a:r>
              <a:rPr lang="en-US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existing curriculum in the Department of </a:t>
            </a:r>
            <a:r>
              <a:rPr lang="en-US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Botany;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n-US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Conduct </a:t>
            </a:r>
            <a:r>
              <a:rPr lang="en-US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DACUM (Developing A Curriculum) process and update curriculum </a:t>
            </a:r>
            <a:r>
              <a:rPr lang="en-US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content;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n-US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Implement </a:t>
            </a:r>
            <a:r>
              <a:rPr lang="en-US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curriculum in the department of botany by training students and other stakeholders (scientists, social workers, lawyers, judiciary, prosecutors and police in ABS </a:t>
            </a:r>
            <a:r>
              <a:rPr lang="en-US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matters;</a:t>
            </a:r>
          </a:p>
          <a:p>
            <a:pPr marL="800100" lvl="1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en-US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Train </a:t>
            </a:r>
            <a:r>
              <a:rPr lang="en-US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least 60 professionals’ (scientists, social workers, lawyers, judiciary, prosecutors and police), imparting knowledge and skills in articulating and negotiating PIC and MAT.</a:t>
            </a:r>
          </a:p>
          <a:p>
            <a:pPr marL="342900" lvl="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GB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endParaRPr lang="en-US" sz="2000" dirty="0" smtClean="0"/>
          </a:p>
          <a:p>
            <a:pPr lvl="0"/>
            <a:endParaRPr lang="en-US" dirty="0"/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16816" y="6552196"/>
            <a:ext cx="11906173" cy="238406"/>
            <a:chOff x="1826" y="720"/>
            <a:chExt cx="8589" cy="380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95574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97676"/>
            <a:ext cx="10364451" cy="472346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Budget and Timeframe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3425849"/>
              </p:ext>
            </p:extLst>
          </p:nvPr>
        </p:nvGraphicFramePr>
        <p:xfrm>
          <a:off x="301657" y="770022"/>
          <a:ext cx="11692074" cy="5989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25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000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4095">
                  <a:extLst>
                    <a:ext uri="{9D8B030D-6E8A-4147-A177-3AD203B41FA5}">
                      <a16:colId xmlns:a16="http://schemas.microsoft.com/office/drawing/2014/main" xmlns="" val="1758286586"/>
                    </a:ext>
                  </a:extLst>
                </a:gridCol>
                <a:gridCol w="330537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92067"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2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tx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96154">
                <a:tc>
                  <a:txBody>
                    <a:bodyPr/>
                    <a:lstStyle/>
                    <a:p>
                      <a:r>
                        <a:rPr lang="en-GB" sz="2200" b="1" dirty="0"/>
                        <a:t>Grant</a:t>
                      </a:r>
                    </a:p>
                    <a:p>
                      <a:r>
                        <a:rPr lang="en-GB" sz="2200" b="1" dirty="0"/>
                        <a:t>effectiveness </a:t>
                      </a:r>
                      <a:endParaRPr lang="en-US" sz="2200" b="1" dirty="0">
                        <a:solidFill>
                          <a:schemeClr val="accent4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>
                          <a:solidFill>
                            <a:srgbClr val="FF0000"/>
                          </a:solidFill>
                        </a:rPr>
                        <a:t>Start date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</a:rPr>
                        <a:t>:</a:t>
                      </a:r>
                    </a:p>
                    <a:p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sz="2200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r>
                        <a:rPr lang="en-US" sz="2200" baseline="30000" dirty="0" smtClean="0">
                          <a:solidFill>
                            <a:srgbClr val="FF0000"/>
                          </a:solidFill>
                        </a:rPr>
                        <a:t>th</a:t>
                      </a:r>
                      <a:r>
                        <a:rPr lang="en-US" sz="22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2200" dirty="0" smtClean="0">
                          <a:solidFill>
                            <a:srgbClr val="FF0000"/>
                          </a:solidFill>
                        </a:rPr>
                        <a:t>January 2021</a:t>
                      </a:r>
                      <a:endParaRPr lang="en-US" sz="2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GB" sz="2200" dirty="0"/>
                        <a:t>Closing date</a:t>
                      </a:r>
                      <a:r>
                        <a:rPr lang="en-GB" sz="2200" dirty="0" smtClean="0"/>
                        <a:t>;</a:t>
                      </a:r>
                    </a:p>
                    <a:p>
                      <a:endParaRPr lang="en-GB" sz="1400" dirty="0" smtClean="0"/>
                    </a:p>
                    <a:p>
                      <a:r>
                        <a:rPr lang="en-GB" sz="2200" dirty="0" smtClean="0"/>
                        <a:t>31</a:t>
                      </a:r>
                      <a:r>
                        <a:rPr lang="en-GB" sz="2200" baseline="30000" dirty="0" smtClean="0"/>
                        <a:t>st</a:t>
                      </a:r>
                      <a:r>
                        <a:rPr lang="en-GB" sz="2200" baseline="0" dirty="0" smtClean="0"/>
                        <a:t> </a:t>
                      </a:r>
                      <a:r>
                        <a:rPr lang="en-GB" sz="2200" dirty="0" smtClean="0"/>
                        <a:t> December, 2025</a:t>
                      </a:r>
                      <a:endParaRPr lang="en-GB" sz="2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2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2372">
                <a:tc>
                  <a:txBody>
                    <a:bodyPr/>
                    <a:lstStyle/>
                    <a:p>
                      <a:r>
                        <a:rPr lang="en-GB" sz="2200" b="1" dirty="0"/>
                        <a:t>Project Cost</a:t>
                      </a:r>
                      <a:endParaRPr lang="en-US" sz="2200" b="1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GB" sz="2200" dirty="0" smtClean="0"/>
                        <a:t>$ 11,795,842</a:t>
                      </a:r>
                      <a:endParaRPr lang="en-GB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81394">
                <a:tc>
                  <a:txBody>
                    <a:bodyPr/>
                    <a:lstStyle/>
                    <a:p>
                      <a:r>
                        <a:rPr lang="en-GB" sz="2000" b="1" dirty="0" smtClean="0"/>
                        <a:t>Breakdown </a:t>
                      </a:r>
                    </a:p>
                    <a:p>
                      <a:endParaRPr lang="en-GB" sz="2000" b="0" dirty="0" smtClean="0"/>
                    </a:p>
                    <a:p>
                      <a:r>
                        <a:rPr lang="en-GB" sz="2000" b="0" dirty="0" smtClean="0"/>
                        <a:t>GEF</a:t>
                      </a:r>
                      <a:r>
                        <a:rPr lang="en-GB" sz="2000" b="0" baseline="0" dirty="0" smtClean="0"/>
                        <a:t> Support</a:t>
                      </a:r>
                      <a:endParaRPr lang="en-GB" sz="2000" b="0" dirty="0" smtClean="0"/>
                    </a:p>
                    <a:p>
                      <a:endParaRPr lang="en-GB" sz="2000" b="0" dirty="0" smtClean="0"/>
                    </a:p>
                    <a:p>
                      <a:r>
                        <a:rPr lang="en-GB" sz="2000" b="0" dirty="0" smtClean="0"/>
                        <a:t>Cash contribution</a:t>
                      </a:r>
                      <a:r>
                        <a:rPr lang="en-GB" sz="2000" b="0" baseline="0" dirty="0" smtClean="0"/>
                        <a:t> from partners</a:t>
                      </a:r>
                    </a:p>
                    <a:p>
                      <a:endParaRPr lang="en-GB" sz="2000" b="0" baseline="0" dirty="0" smtClean="0"/>
                    </a:p>
                    <a:p>
                      <a:r>
                        <a:rPr lang="en-GB" sz="2000" b="0" baseline="0" dirty="0" smtClean="0"/>
                        <a:t>In-kind contribution from partners</a:t>
                      </a:r>
                    </a:p>
                    <a:p>
                      <a:endParaRPr lang="en-GB" sz="2000" b="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baseline="0" dirty="0" smtClean="0"/>
                        <a:t>Total Project Cost</a:t>
                      </a:r>
                    </a:p>
                    <a:p>
                      <a:endParaRPr lang="en-GB" sz="2000" b="0" baseline="0" dirty="0" smtClean="0"/>
                    </a:p>
                    <a:p>
                      <a:endParaRPr lang="en-US" sz="2000" b="0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$ 2,560,842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$</a:t>
                      </a:r>
                      <a:r>
                        <a:rPr lang="en-GB" sz="2000" baseline="0" dirty="0" smtClean="0"/>
                        <a:t> 2,100,000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$</a:t>
                      </a:r>
                      <a:r>
                        <a:rPr lang="en-GB" sz="2000" baseline="0" dirty="0" smtClean="0"/>
                        <a:t> 7,135,000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20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 smtClean="0"/>
                        <a:t>11,795,842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605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859327" y="6627502"/>
            <a:ext cx="2743200" cy="365125"/>
          </a:xfrm>
        </p:spPr>
        <p:txBody>
          <a:bodyPr/>
          <a:lstStyle/>
          <a:p>
            <a:fld id="{CC9D9FBB-FF8A-451D-B928-B28DC37536FC}" type="datetime1">
              <a:rPr lang="en-GB" smtClean="0"/>
              <a:pPr/>
              <a:t>13/11/2023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5484A-24EF-437A-B592-D10B56EE8010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29566" y="6500506"/>
            <a:ext cx="12122989" cy="304800"/>
            <a:chOff x="1826" y="720"/>
            <a:chExt cx="8589" cy="380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1257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768" y="434178"/>
            <a:ext cx="10949696" cy="500842"/>
          </a:xfrm>
        </p:spPr>
        <p:txBody>
          <a:bodyPr>
            <a:normAutofit fontScale="90000"/>
          </a:bodyPr>
          <a:lstStyle/>
          <a:p>
            <a:r>
              <a:rPr lang="en-GB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Key Benefits of the ABS Project in addition to Financial support</a:t>
            </a: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5142" y="742794"/>
            <a:ext cx="11319192" cy="603242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mechanisms for sharing benefits arising from utilization of traditional knowledge on genetic resources. For example, 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putting in </a:t>
            </a:r>
            <a:r>
              <a:rPr lang="en-GB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</a:t>
            </a:r>
            <a:r>
              <a:rPr 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 </a:t>
            </a:r>
            <a:r>
              <a:rPr 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contractual clauses and codes </a:t>
            </a:r>
            <a:r>
              <a:rPr 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conduct for </a:t>
            </a:r>
            <a:r>
              <a:rPr 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to genetic resources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which 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will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enable local people to negotiate and equitably share benefits in extraction of any products within their localities</a:t>
            </a: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endParaRPr lang="en-GB" sz="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local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communities to develop, test and implement </a:t>
            </a:r>
            <a:r>
              <a:rPr lang="en-GB" sz="2000" dirty="0">
                <a:solidFill>
                  <a:srgbClr val="2E74B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and benefit sharing </a:t>
            </a:r>
            <a:r>
              <a:rPr lang="en-GB" sz="2000" dirty="0" smtClean="0">
                <a:solidFill>
                  <a:srgbClr val="2E74B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arrangements (PIC and MAT)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800" dirty="0" smtClean="0">
              <a:solidFill>
                <a:srgbClr val="2E74B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</a:t>
            </a:r>
            <a:r>
              <a:rPr lang="en-GB" sz="2000" dirty="0">
                <a:solidFill>
                  <a:srgbClr val="2E74B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structures for negotiating and implementing </a:t>
            </a:r>
            <a:r>
              <a:rPr lang="en-GB" sz="2000" dirty="0" smtClean="0">
                <a:solidFill>
                  <a:srgbClr val="2E74B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and benefit sharing arrangements, </a:t>
            </a:r>
            <a:r>
              <a:rPr lang="en-GB" sz="2000" dirty="0">
                <a:solidFill>
                  <a:srgbClr val="2E74B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partnerships with </a:t>
            </a:r>
            <a:r>
              <a:rPr lang="en-GB" sz="2000" dirty="0" smtClean="0">
                <a:solidFill>
                  <a:srgbClr val="2E74B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stakeholders during PIC and MAT.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endParaRPr lang="en-GB" sz="800" dirty="0" smtClean="0">
              <a:solidFill>
                <a:srgbClr val="2E74B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 ABS Compliant curriculum for training at University and practitioners;</a:t>
            </a:r>
            <a:endParaRPr lang="en-US" sz="20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operationalise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Forest Management (CFM) for the pilot CFRs, which will constitute the first CFM agreements for the Karamoja region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Makerere University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document TK of the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IPLCs of 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Karimojong and Batwa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Assist in the </a:t>
            </a: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propagation of sandal wood 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(establishing nurseries for sandal wood raising) </a:t>
            </a:r>
            <a:endParaRPr lang="en-GB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Establish online registration and certification system for ABS </a:t>
            </a: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Create awareness on ABS </a:t>
            </a:r>
            <a:endParaRPr 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16816" y="6552196"/>
            <a:ext cx="11906173" cy="238406"/>
            <a:chOff x="1826" y="720"/>
            <a:chExt cx="8589" cy="380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954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42" y="791852"/>
            <a:ext cx="10742307" cy="358217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rgbClr val="0070C0"/>
                </a:solidFill>
                <a:latin typeface="+mn-lt"/>
              </a:rPr>
              <a:t>IMPLEMENTATION CHALLENGES AND STRATEGIES </a:t>
            </a: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63651"/>
              </p:ext>
            </p:extLst>
          </p:nvPr>
        </p:nvGraphicFramePr>
        <p:xfrm>
          <a:off x="499621" y="1140643"/>
          <a:ext cx="11236750" cy="5373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18375">
                  <a:extLst>
                    <a:ext uri="{9D8B030D-6E8A-4147-A177-3AD203B41FA5}">
                      <a16:colId xmlns:a16="http://schemas.microsoft.com/office/drawing/2014/main" xmlns="" val="4292717406"/>
                    </a:ext>
                  </a:extLst>
                </a:gridCol>
                <a:gridCol w="5618375">
                  <a:extLst>
                    <a:ext uri="{9D8B030D-6E8A-4147-A177-3AD203B41FA5}">
                      <a16:colId xmlns:a16="http://schemas.microsoft.com/office/drawing/2014/main" xmlns="" val="1417967053"/>
                    </a:ext>
                  </a:extLst>
                </a:gridCol>
              </a:tblGrid>
              <a:tr h="693321">
                <a:tc>
                  <a:txBody>
                    <a:bodyPr/>
                    <a:lstStyle/>
                    <a:p>
                      <a:r>
                        <a:rPr lang="en-US" dirty="0" smtClean="0"/>
                        <a:t>Challenge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0254790"/>
                  </a:ext>
                </a:extLst>
              </a:tr>
              <a:tr h="4679958">
                <a:tc>
                  <a:txBody>
                    <a:bodyPr/>
                    <a:lstStyle/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COVID-19 Pandemic  and the subsequently lockdowns greatly affected the start of project implementation.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en-US" sz="2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en-US" sz="2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en-US" altLang="en-US" sz="200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Delay in the recruitment of staff and start of the project</a:t>
                      </a: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en-US" sz="2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altLang="en-US" sz="2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en-US" sz="2000" baseline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Meeting in small numbers while observing SOPs, also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virtual meetings shall be prioritized. 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Project staff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were r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ecruited to fast tracked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activity implementation, initial activities were implement by the Project coordinators.</a:t>
                      </a: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457200" indent="-457200">
                        <a:buFont typeface="+mj-lt"/>
                        <a:buAutoNum type="arabicPeriod"/>
                      </a:pPr>
                      <a:endParaRPr lang="en-US" sz="2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7206100"/>
                  </a:ext>
                </a:extLst>
              </a:tr>
            </a:tbl>
          </a:graphicData>
        </a:graphic>
      </p:graphicFrame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29566" y="6500506"/>
            <a:ext cx="12122989" cy="304800"/>
            <a:chOff x="1826" y="720"/>
            <a:chExt cx="8589" cy="380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62877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875003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Project Management Team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562325192"/>
              </p:ext>
            </p:extLst>
          </p:nvPr>
        </p:nvGraphicFramePr>
        <p:xfrm>
          <a:off x="395925" y="1404593"/>
          <a:ext cx="11171296" cy="50344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856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58564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20821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51699">
                <a:tc>
                  <a:txBody>
                    <a:bodyPr/>
                    <a:lstStyle/>
                    <a:p>
                      <a:r>
                        <a:rPr lang="en-US" dirty="0" smtClean="0"/>
                        <a:t>Francis Ogwal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Coordinator (CBD-ABS</a:t>
                      </a:r>
                      <a:r>
                        <a:rPr lang="en-US" baseline="0" dirty="0" smtClean="0"/>
                        <a:t> NFP </a:t>
                      </a:r>
                      <a:r>
                        <a:rPr lang="en-US" dirty="0" smtClean="0"/>
                        <a:t>NEMA)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1699">
                <a:tc>
                  <a:txBody>
                    <a:bodyPr/>
                    <a:lstStyle/>
                    <a:p>
                      <a:r>
                        <a:rPr lang="en-US" dirty="0" smtClean="0"/>
                        <a:t>Innocent Akampurira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Coordinator (ABS NFP UNCST)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1699">
                <a:tc>
                  <a:txBody>
                    <a:bodyPr/>
                    <a:lstStyle/>
                    <a:p>
                      <a:r>
                        <a:rPr lang="en-US" dirty="0" smtClean="0"/>
                        <a:t>Achuu Simon Peter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Manager       (NEMA)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51699">
                <a:tc>
                  <a:txBody>
                    <a:bodyPr/>
                    <a:lstStyle/>
                    <a:p>
                      <a:r>
                        <a:rPr lang="en-US" dirty="0" smtClean="0"/>
                        <a:t>Tusiime Adam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Officer (Kisoro)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1699">
                <a:tc>
                  <a:txBody>
                    <a:bodyPr/>
                    <a:lstStyle/>
                    <a:p>
                      <a:r>
                        <a:rPr lang="en-US" dirty="0" smtClean="0"/>
                        <a:t>James </a:t>
                      </a:r>
                      <a:r>
                        <a:rPr lang="en-US" dirty="0" err="1" smtClean="0"/>
                        <a:t>Osiru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Officer (Karamoja)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51699">
                <a:tc>
                  <a:txBody>
                    <a:bodyPr/>
                    <a:lstStyle/>
                    <a:p>
                      <a:r>
                        <a:rPr lang="en-US" dirty="0" smtClean="0"/>
                        <a:t>Daniel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Abowe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Support Officer (UNCST)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60092351"/>
                  </a:ext>
                </a:extLst>
              </a:tr>
              <a:tr h="551699">
                <a:tc>
                  <a:txBody>
                    <a:bodyPr/>
                    <a:lstStyle/>
                    <a:p>
                      <a:r>
                        <a:rPr lang="en-US" dirty="0" smtClean="0"/>
                        <a:t>Aminah Nakachwa (Ag)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Project Finance Officer    (NEMA)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6443143"/>
                  </a:ext>
                </a:extLst>
              </a:tr>
              <a:tr h="551699">
                <a:tc>
                  <a:txBody>
                    <a:bodyPr/>
                    <a:lstStyle/>
                    <a:p>
                      <a:r>
                        <a:rPr lang="en-US" dirty="0" smtClean="0"/>
                        <a:t>Gerald Jakwonga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Driver (NEMA)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29773341"/>
                  </a:ext>
                </a:extLst>
              </a:tr>
            </a:tbl>
          </a:graphicData>
        </a:graphic>
      </p:graphicFrame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9566" y="6526385"/>
            <a:ext cx="12122989" cy="304800"/>
            <a:chOff x="1826" y="720"/>
            <a:chExt cx="8589" cy="380"/>
          </a:xfrm>
        </p:grpSpPr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>
                <a:solidFill>
                  <a:prstClr val="black"/>
                </a:solidFill>
              </a:endParaRPr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490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836636"/>
              </p:ext>
            </p:extLst>
          </p:nvPr>
        </p:nvGraphicFramePr>
        <p:xfrm>
          <a:off x="235669" y="226243"/>
          <a:ext cx="11651531" cy="651392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6515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65139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4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4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6000" dirty="0" smtClean="0">
                          <a:solidFill>
                            <a:schemeClr val="tx1"/>
                          </a:solidFill>
                        </a:rPr>
                        <a:t>END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600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en-US" sz="6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Thank You for Listening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9566" y="6500506"/>
            <a:ext cx="12122989" cy="304800"/>
            <a:chOff x="1826" y="720"/>
            <a:chExt cx="8589" cy="380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71885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676400" y="76200"/>
            <a:ext cx="8839200" cy="457200"/>
          </a:xfrm>
        </p:spPr>
        <p:txBody>
          <a:bodyPr>
            <a:normAutofit fontScale="90000"/>
          </a:bodyPr>
          <a:lstStyle/>
          <a:p>
            <a:r>
              <a:rPr lang="en-US" altLang="en-US" sz="28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Uganda –The Pearl of Africa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970961" y="619027"/>
            <a:ext cx="10906812" cy="545183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Uganda is a country of </a:t>
            </a:r>
            <a:r>
              <a:rPr lang="en-US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exceptional biological diversity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resulting from </a:t>
            </a:r>
            <a:r>
              <a:rPr lang="en-US" alt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varying landscapes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ranging from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glacier-topped mountains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rain forests, savannahs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dry deciduous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acacia bush-land to numerous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lakes, rivers and wetlands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endParaRPr lang="en-US" alt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60000"/>
              </a:lnSpc>
            </a:pPr>
            <a:endParaRPr lang="en-US" alt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Uganda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designated many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protected areas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including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Parks,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Wildlife Reserves,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10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wildlife sanctuaries,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wildlife areas,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506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central forest reserves,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191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local forest reserves and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12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Ramsar Sites. </a:t>
            </a:r>
            <a:endParaRPr lang="en-US" alt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60000"/>
              </a:lnSpc>
            </a:pPr>
            <a:endParaRPr lang="en-US" alt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18,783 species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fauna and flora have been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recorded and this places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Uganda among the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top ten most biodiverse countries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the world. </a:t>
            </a:r>
          </a:p>
          <a:p>
            <a:pPr algn="just">
              <a:lnSpc>
                <a:spcPct val="160000"/>
              </a:lnSpc>
            </a:pPr>
            <a:endParaRPr lang="en-US" altLang="en-US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Uganda has a total of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56 major ethnic groups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of which the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Batwa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the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Karamojong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the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Benet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considered indigenous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groups.</a:t>
            </a: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C0ECB6F-2D80-45AE-B420-AE6E2829CD7D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11/13/2023</a:t>
            </a:fld>
            <a:endParaRPr lang="en-US" altLang="en-US" sz="1400"/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4AD4BE-0241-461C-8110-09802163A56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34505" y="6156488"/>
            <a:ext cx="12122989" cy="304800"/>
            <a:chOff x="1826" y="720"/>
            <a:chExt cx="8589" cy="38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17046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63738" y="1222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Traditional Knowledge-TK </a:t>
            </a: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Uganda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41023" y="688158"/>
            <a:ext cx="10887958" cy="539213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en-US" alt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Indigenous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groups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Uganda </a:t>
            </a:r>
            <a:r>
              <a:rPr lang="en-US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utilize </a:t>
            </a:r>
            <a:r>
              <a:rPr lang="en-US" alt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TK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variety of ways,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e.g. production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foods, dyes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medicines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</a:t>
            </a:r>
            <a:endParaRPr lang="en-US" altLang="en-US" sz="2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altLang="en-US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example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Batwa depend on nature for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medicine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treat diseases like </a:t>
            </a:r>
            <a:r>
              <a:rPr lang="en-US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pneumonia, </a:t>
            </a:r>
            <a:r>
              <a:rPr lang="en-US" alt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backache, malaria</a:t>
            </a:r>
            <a:r>
              <a:rPr lang="en-US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swellings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among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others. </a:t>
            </a:r>
          </a:p>
          <a:p>
            <a:pPr algn="just"/>
            <a:endParaRPr lang="en-US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Generally the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benefits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</a:t>
            </a:r>
            <a:r>
              <a:rPr lang="en-US" alt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exploiting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US" alt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exploring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GRs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Uganda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drugs,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medicines and food among others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are </a:t>
            </a:r>
            <a:r>
              <a:rPr lang="en-US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yet to be </a:t>
            </a:r>
            <a:r>
              <a:rPr lang="en-US" alt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explored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/>
            <a:endParaRPr lang="en-US" altLang="en-US" sz="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However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TK 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associated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GRs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disappearing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and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some important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forms of traditional knowledge such as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medicinal uses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(e.g. herbs extracted from local plants) are </a:t>
            </a:r>
            <a:r>
              <a:rPr lang="en-US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being replaced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</a:t>
            </a:r>
            <a:r>
              <a:rPr lang="en-US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modern technology </a:t>
            </a:r>
            <a:r>
              <a:rPr lang="en-US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altLang="en-US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products</a:t>
            </a:r>
            <a:endParaRPr lang="en-US" altLang="en-US" sz="14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altLang="en-US" dirty="0" smtClean="0">
              <a:solidFill>
                <a:schemeClr val="accent2"/>
              </a:solidFill>
            </a:endParaRPr>
          </a:p>
        </p:txBody>
      </p:sp>
      <p:sp>
        <p:nvSpPr>
          <p:cNvPr id="717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E23D254-2FF7-480A-90BC-CC76A49ADE1D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11/13/2023</a:t>
            </a:fld>
            <a:endParaRPr lang="en-US" altLang="en-US" sz="1400"/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C8C218-B297-44E0-8E32-FBCCA62E408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0" y="6082648"/>
            <a:ext cx="12122989" cy="304800"/>
            <a:chOff x="1826" y="720"/>
            <a:chExt cx="8589" cy="38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386002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974850" y="76200"/>
            <a:ext cx="8229600" cy="533400"/>
          </a:xfrm>
        </p:spPr>
        <p:txBody>
          <a:bodyPr/>
          <a:lstStyle/>
          <a:p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Biodiversity decline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99621" y="533401"/>
            <a:ext cx="11085921" cy="564115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endParaRPr lang="en-US" altLang="en-US" sz="20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alt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Biodiversity</a:t>
            </a:r>
            <a:r>
              <a:rPr lang="en-US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declining rapidly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national, regionally and globally and mainly </a:t>
            </a:r>
            <a:r>
              <a:rPr lang="en-US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due to human activities 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like </a:t>
            </a:r>
            <a:r>
              <a:rPr lang="en-US" altLang="en-US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over-exploitation, pollution, </a:t>
            </a:r>
            <a:r>
              <a:rPr lang="en-US" altLang="en-US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weak </a:t>
            </a:r>
            <a:r>
              <a:rPr lang="en-US" altLang="en-US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enforcement, ecosystem </a:t>
            </a:r>
            <a:r>
              <a:rPr lang="en-US" altLang="en-US" sz="24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degradation and illegal </a:t>
            </a:r>
            <a:r>
              <a:rPr lang="en-US" altLang="en-US" sz="24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wildlife trade </a:t>
            </a:r>
            <a:r>
              <a:rPr lang="en-US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among others</a:t>
            </a:r>
          </a:p>
          <a:p>
            <a:pPr algn="just"/>
            <a:endParaRPr lang="en-GB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Nagoya Protocol on Access to Genetic Resources 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Benefit Sharing 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GB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has the </a:t>
            </a:r>
            <a:r>
              <a:rPr lang="en-GB" altLang="en-US" sz="2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potential</a:t>
            </a:r>
            <a:r>
              <a:rPr lang="en-GB" altLang="en-US" sz="24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reduce loss of biodiversity</a:t>
            </a:r>
            <a:r>
              <a:rPr lang="en-GB" altLang="en-US" sz="24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through access and benefit sharing arrangements that promote the </a:t>
            </a:r>
            <a:r>
              <a:rPr lang="en-GB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conservation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GB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sustainable use of biodiversity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/>
            <a:endParaRPr lang="en-GB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Uganda is a Party to the Nagoya Protocol  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ABS was adopted by Parties to the CBD to operationalize the third objective of the CBD. </a:t>
            </a:r>
            <a:r>
              <a:rPr lang="en-GB" altLang="en-US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Article 15 </a:t>
            </a:r>
            <a:r>
              <a:rPr lang="en-GB" altLang="en-US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 the Convention has provision on </a:t>
            </a:r>
            <a:r>
              <a:rPr lang="en-GB" alt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ABS.</a:t>
            </a:r>
            <a:endParaRPr lang="en-GB" altLang="en-US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altLang="en-US" dirty="0" smtClean="0">
              <a:solidFill>
                <a:schemeClr val="accent2"/>
              </a:solidFill>
            </a:endParaRPr>
          </a:p>
        </p:txBody>
      </p:sp>
      <p:sp>
        <p:nvSpPr>
          <p:cNvPr id="922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36548E-6A67-4BD1-8C75-13AEB62D391A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11/13/2023</a:t>
            </a:fld>
            <a:endParaRPr lang="en-US" altLang="en-US" sz="1400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C18553-66CE-4D59-9929-6F0F3396C07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28155" y="6051550"/>
            <a:ext cx="12122989" cy="304800"/>
            <a:chOff x="1826" y="720"/>
            <a:chExt cx="8589" cy="38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69334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981200" y="22226"/>
            <a:ext cx="8229600" cy="487363"/>
          </a:xfrm>
        </p:spPr>
        <p:txBody>
          <a:bodyPr/>
          <a:lstStyle/>
          <a:p>
            <a:r>
              <a:rPr lang="en-US" altLang="en-US" sz="24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Baseline/Current </a:t>
            </a:r>
            <a:r>
              <a:rPr lang="en-US" altLang="en-US" sz="2400" b="1" dirty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situation on ABS in Uganda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707011" y="509588"/>
            <a:ext cx="11048214" cy="5846762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existing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policies, laws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guidelines </a:t>
            </a:r>
            <a:r>
              <a:rPr lang="en-GB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 not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adequately address ABS issues as well as their coordination and enforcement. </a:t>
            </a:r>
          </a:p>
          <a:p>
            <a:pPr algn="just"/>
            <a:endParaRPr lang="en-GB" alt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existing institutional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personnel capacity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effectively implement the Nagoya protocol and national ABS regulations is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weak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/>
            <a:endParaRPr lang="en-GB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lack of management structures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models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at the </a:t>
            </a:r>
            <a:r>
              <a:rPr lang="en-GB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local government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community levels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implementing national ABS legislation. This is </a:t>
            </a:r>
            <a:r>
              <a:rPr lang="en-GB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exacerbated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by the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poor awareness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understanding of ABS</a:t>
            </a:r>
          </a:p>
          <a:p>
            <a:pPr algn="just"/>
            <a:endParaRPr lang="en-GB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clear systems, rules, procedures, roles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responsibilities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different institutions and stakeholders for effective implementation of </a:t>
            </a:r>
            <a:r>
              <a:rPr lang="en-GB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PIC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GB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during ABS</a:t>
            </a:r>
            <a:r>
              <a:rPr lang="en-GB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algn="just"/>
            <a:endParaRPr lang="en-GB" altLang="en-US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Existing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 guidelines are not adequately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aligned to the Nagoya Protocol. Currently there is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clear system or mechanism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place </a:t>
            </a:r>
            <a:r>
              <a:rPr lang="en-GB" altLang="en-US" sz="2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ensure compliance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PIC and MAT.</a:t>
            </a:r>
          </a:p>
          <a:p>
            <a:pPr algn="just"/>
            <a:endParaRPr lang="en-GB" alt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Uganda </a:t>
            </a:r>
            <a:r>
              <a:rPr lang="en-GB" alt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has no national policy </a:t>
            </a:r>
            <a:r>
              <a:rPr lang="en-GB" alt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access to genetic resources</a:t>
            </a:r>
            <a:endParaRPr lang="en-US" altLang="en-US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altLang="en-US" sz="1800" dirty="0">
              <a:solidFill>
                <a:schemeClr val="accent2"/>
              </a:solidFill>
            </a:endParaRPr>
          </a:p>
        </p:txBody>
      </p:sp>
      <p:sp>
        <p:nvSpPr>
          <p:cNvPr id="102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2BF0948-54A8-49D7-846B-CDEB23CFBBA8}" type="datetime1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11/13/2023</a:t>
            </a:fld>
            <a:endParaRPr lang="en-US" altLang="en-US" sz="1400"/>
          </a:p>
        </p:txBody>
      </p:sp>
      <p:sp>
        <p:nvSpPr>
          <p:cNvPr id="1024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E89C40F-604A-45CE-B3CA-531CBA56091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grpSp>
        <p:nvGrpSpPr>
          <p:cNvPr id="6" name="Group 6"/>
          <p:cNvGrpSpPr>
            <a:grpSpLocks/>
          </p:cNvGrpSpPr>
          <p:nvPr/>
        </p:nvGrpSpPr>
        <p:grpSpPr bwMode="auto">
          <a:xfrm>
            <a:off x="0" y="6115584"/>
            <a:ext cx="12122989" cy="304800"/>
            <a:chOff x="1826" y="720"/>
            <a:chExt cx="8589" cy="380"/>
          </a:xfrm>
        </p:grpSpPr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683772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365124"/>
            <a:ext cx="10739907" cy="755337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ABS Project Introduction </a:t>
            </a: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5142" y="742791"/>
            <a:ext cx="10923266" cy="67095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Institutional Capacity Strengthening for Implementation of the Nagoya Protocol on Access to Genetic Resources and Benefit Sharing in Uganda (</a:t>
            </a: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 Project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four years 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Government of Uganda Capacity building project;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Funded 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by Global Environment Facility (GEF) through United Nations Environment Programme (UNEP)/executing agency;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NEMA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en-GB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UNCST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are the national executing agencies </a:t>
            </a:r>
            <a:r>
              <a:rPr lang="en-GB" sz="2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working in collaboration </a:t>
            </a:r>
            <a:r>
              <a:rPr lang="en-GB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other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non-state partners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(UWA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NFA, NaFORRI, NCRI,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</a:t>
            </a:r>
            <a:r>
              <a:rPr lang="en-US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PGRC, </a:t>
            </a:r>
            <a:r>
              <a:rPr lang="en-US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KWCG </a:t>
            </a:r>
            <a:r>
              <a:rPr lang="en-US" sz="2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UOBDU);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project is of </a:t>
            </a:r>
            <a:r>
              <a:rPr lang="en-US" alt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focus </a:t>
            </a:r>
            <a:r>
              <a:rPr lang="en-US" alt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(South Western and North Easter Uganda);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 Implementation agreement (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PCA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was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signed </a:t>
            </a:r>
            <a:r>
              <a:rPr lang="en-US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</a:t>
            </a:r>
            <a:r>
              <a:rPr lang="en-US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January, 2021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/>
              <a:t> 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9566" y="6500506"/>
            <a:ext cx="12122989" cy="304800"/>
            <a:chOff x="1826" y="720"/>
            <a:chExt cx="8589" cy="380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270260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Project Goal and  Objective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25668" y="1400344"/>
            <a:ext cx="11475076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goal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to </a:t>
            </a:r>
            <a:r>
              <a:rPr kumimoji="0" lang="en-GB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conserve Uganda’s genetic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resources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associated traditional knowledge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access and share the benefits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arising out of their utilization in an equitable and sustainable way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objective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 to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strengthen institutional capacity for effective implementation of the Nagoya Protocol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kumimoji="0" lang="en-US" sz="28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conduct effective awareness campaigns on ABS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 Uganda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29566" y="6500506"/>
            <a:ext cx="12122989" cy="304800"/>
            <a:chOff x="1826" y="720"/>
            <a:chExt cx="8589" cy="380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74883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0995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Project Components </a:t>
            </a:r>
            <a:endParaRPr lang="en-US" sz="3200" b="1" dirty="0">
              <a:solidFill>
                <a:schemeClr val="accent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0511" y="886120"/>
            <a:ext cx="11476538" cy="48320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 are basically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four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including: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 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One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Strengthened National Regulatory and Institutional Framework for ABS;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 Two: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Capacity building for the implementation of the National ABS;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 Three: </a:t>
            </a: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Strengthening ABS Management at the Local government and Community Level;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Component Four: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Information, Education and Awareness on ABS.</a:t>
            </a: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-2715" y="6239207"/>
            <a:ext cx="12122989" cy="304800"/>
            <a:chOff x="1826" y="720"/>
            <a:chExt cx="8589" cy="380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58344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410" y="365125"/>
            <a:ext cx="10739907" cy="755337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Project Outcomes</a:t>
            </a:r>
            <a: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en-GB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3065" y="742793"/>
            <a:ext cx="11546110" cy="61863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2200" b="1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</a:t>
            </a:r>
            <a:r>
              <a:rPr kumimoji="0" lang="en-US" altLang="en-US" sz="22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1.1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National ABS regulatory and institutional frameworks in compliance with the Nagoya Protocol on ABS in </a:t>
            </a:r>
            <a:r>
              <a:rPr kumimoji="0" lang="en-US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place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kumimoji="0" lang="en-US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operational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2.1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Government agencies have the </a:t>
            </a:r>
            <a:r>
              <a:rPr kumimoji="0" lang="en-GB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skills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kumimoji="0" lang="en-GB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competency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implement and enforce compliance to the Nagoya Protocol;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2.2: 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Makerere University </a:t>
            </a:r>
            <a:r>
              <a:rPr kumimoji="0" lang="en-GB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training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kumimoji="0" lang="en-GB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producing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professionals with knowledge on ABS;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2.3: 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 National Focal Point and CNAs </a:t>
            </a:r>
            <a:r>
              <a:rPr kumimoji="0" lang="en-GB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effectively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carrying out their </a:t>
            </a:r>
            <a:r>
              <a:rPr kumimoji="0" lang="en-GB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functions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3.1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kumimoji="0" lang="en-US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 working models 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ABS at the local community level;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US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3.2:  </a:t>
            </a:r>
            <a:r>
              <a:rPr kumimoji="0" lang="en-US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 participation</a:t>
            </a:r>
            <a:r>
              <a:rPr kumimoji="0" lang="en-US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men and women in benefit sharing;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alt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Outcome 4.1: </a:t>
            </a:r>
            <a:r>
              <a:rPr kumimoji="0" lang="en-GB" altLang="en-US" sz="22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Increased awareness </a:t>
            </a:r>
            <a:r>
              <a:rPr kumimoji="0" lang="en-GB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Uganda on the Nagoya Protocol on </a:t>
            </a:r>
            <a:r>
              <a:rPr kumimoji="0" lang="en-GB" alt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ABS</a:t>
            </a:r>
            <a:endParaRPr kumimoji="0" lang="en-GB" sz="2200" b="0" i="0" u="none" strike="noStrike" kern="1200" cap="none" spc="0" normalizeH="0" baseline="0" noProof="0" dirty="0" smtClean="0">
              <a:ln>
                <a:noFill/>
              </a:ln>
              <a:solidFill>
                <a:prstClr val="black">
                  <a:lumMod val="95000"/>
                  <a:lumOff val="5000"/>
                </a:prstClr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lumMod val="95000"/>
                    <a:lumOff val="5000"/>
                  </a:prstClr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be achieved  through delivery of </a:t>
            </a:r>
            <a:r>
              <a:rPr lang="en-GB" sz="2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many</a:t>
            </a:r>
            <a:r>
              <a:rPr lang="en-GB" sz="2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GB" sz="2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outputs and activities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6814390"/>
            <a:ext cx="12122989" cy="45719"/>
            <a:chOff x="1826" y="720"/>
            <a:chExt cx="8589" cy="380"/>
          </a:xfrm>
        </p:grpSpPr>
        <p:sp>
          <p:nvSpPr>
            <p:cNvPr id="5" name="Rectangle 7"/>
            <p:cNvSpPr>
              <a:spLocks noChangeArrowheads="1"/>
            </p:cNvSpPr>
            <p:nvPr/>
          </p:nvSpPr>
          <p:spPr bwMode="auto">
            <a:xfrm>
              <a:off x="1830" y="720"/>
              <a:ext cx="8585" cy="12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6" name="Rectangle 8"/>
            <p:cNvSpPr>
              <a:spLocks noChangeArrowheads="1"/>
            </p:cNvSpPr>
            <p:nvPr/>
          </p:nvSpPr>
          <p:spPr bwMode="auto">
            <a:xfrm>
              <a:off x="1826" y="840"/>
              <a:ext cx="8582" cy="135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1827" y="972"/>
              <a:ext cx="8585" cy="128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CA" alt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1126208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8780</TotalTime>
  <Words>1514</Words>
  <Application>Microsoft Office PowerPoint</Application>
  <PresentationFormat>Widescreen</PresentationFormat>
  <Paragraphs>191</Paragraphs>
  <Slides>17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Calibri Light</vt:lpstr>
      <vt:lpstr>Tahoma</vt:lpstr>
      <vt:lpstr>Times New Roman</vt:lpstr>
      <vt:lpstr>Wingdings</vt:lpstr>
      <vt:lpstr>Office Theme</vt:lpstr>
      <vt:lpstr>INSTITUTIONAL CAPACITY STRENGTHENING FOR IMPLEMENTATION OF THE NAGOYA PROTOCOL ON ACCESS TO GENETIC RESOURCES AND BENEFIT SHARING IN UGANDA  (ABS PROJECT)</vt:lpstr>
      <vt:lpstr>Uganda –The Pearl of Africa</vt:lpstr>
      <vt:lpstr>Traditional Knowledge-TK in Uganda</vt:lpstr>
      <vt:lpstr>Biodiversity decline</vt:lpstr>
      <vt:lpstr>Baseline/Current situation on ABS in Uganda</vt:lpstr>
      <vt:lpstr>ABS Project Introduction  </vt:lpstr>
      <vt:lpstr> Project Goal and  Objective</vt:lpstr>
      <vt:lpstr> Project Components </vt:lpstr>
      <vt:lpstr>Project Outcomes </vt:lpstr>
      <vt:lpstr>Project Target Areas, Beneficiaries and Geographical Focus</vt:lpstr>
      <vt:lpstr>Geographical Location of the Seven Protected Areas (CFRs And NPs) for  CFM Activities</vt:lpstr>
      <vt:lpstr>MAKERERE UNIVERSITY (MAK) </vt:lpstr>
      <vt:lpstr>Budget and Timeframe</vt:lpstr>
      <vt:lpstr>Key Benefits of the ABS Project in addition to Financial support </vt:lpstr>
      <vt:lpstr>IMPLEMENTATION CHALLENGES AND STRATEGIES  </vt:lpstr>
      <vt:lpstr>Project Management Team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Institutional Capacity for effective implementation for RIO convention in Uganda</dc:title>
  <dc:creator>Admin</dc:creator>
  <cp:lastModifiedBy>DELL</cp:lastModifiedBy>
  <cp:revision>399</cp:revision>
  <cp:lastPrinted>2017-12-13T15:56:21Z</cp:lastPrinted>
  <dcterms:created xsi:type="dcterms:W3CDTF">2017-11-14T13:55:46Z</dcterms:created>
  <dcterms:modified xsi:type="dcterms:W3CDTF">2023-11-13T13:41:40Z</dcterms:modified>
</cp:coreProperties>
</file>